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9"/>
  </p:notesMasterIdLst>
  <p:sldIdLst>
    <p:sldId id="333" r:id="rId2"/>
    <p:sldId id="320" r:id="rId3"/>
    <p:sldId id="365" r:id="rId4"/>
    <p:sldId id="321" r:id="rId5"/>
    <p:sldId id="322" r:id="rId6"/>
    <p:sldId id="323" r:id="rId7"/>
    <p:sldId id="334" r:id="rId8"/>
    <p:sldId id="335" r:id="rId9"/>
    <p:sldId id="336" r:id="rId10"/>
    <p:sldId id="324" r:id="rId11"/>
    <p:sldId id="337" r:id="rId12"/>
    <p:sldId id="338" r:id="rId13"/>
    <p:sldId id="339" r:id="rId14"/>
    <p:sldId id="340" r:id="rId15"/>
    <p:sldId id="325" r:id="rId16"/>
    <p:sldId id="341" r:id="rId17"/>
    <p:sldId id="342" r:id="rId18"/>
    <p:sldId id="343" r:id="rId19"/>
    <p:sldId id="344" r:id="rId20"/>
    <p:sldId id="326" r:id="rId21"/>
    <p:sldId id="345" r:id="rId22"/>
    <p:sldId id="346" r:id="rId23"/>
    <p:sldId id="347" r:id="rId24"/>
    <p:sldId id="348" r:id="rId25"/>
    <p:sldId id="327" r:id="rId26"/>
    <p:sldId id="349" r:id="rId27"/>
    <p:sldId id="360" r:id="rId28"/>
    <p:sldId id="351" r:id="rId29"/>
    <p:sldId id="352" r:id="rId30"/>
    <p:sldId id="328" r:id="rId31"/>
    <p:sldId id="354" r:id="rId32"/>
    <p:sldId id="355" r:id="rId33"/>
    <p:sldId id="356" r:id="rId34"/>
    <p:sldId id="329" r:id="rId35"/>
    <p:sldId id="362" r:id="rId36"/>
    <p:sldId id="363" r:id="rId37"/>
    <p:sldId id="366" r:id="rId3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Comic Sans MS" pitchFamily="66" charset="0"/>
        <a:ea typeface="+mn-ea"/>
        <a:cs typeface="Arial" charset="0"/>
      </a:defRPr>
    </a:lvl1pPr>
    <a:lvl2pPr marL="457200" algn="r" rtl="1" fontAlgn="base">
      <a:spcBef>
        <a:spcPct val="0"/>
      </a:spcBef>
      <a:spcAft>
        <a:spcPct val="0"/>
      </a:spcAft>
      <a:defRPr kern="1200">
        <a:solidFill>
          <a:schemeClr val="tx1"/>
        </a:solidFill>
        <a:latin typeface="Comic Sans MS" pitchFamily="66" charset="0"/>
        <a:ea typeface="+mn-ea"/>
        <a:cs typeface="Arial" charset="0"/>
      </a:defRPr>
    </a:lvl2pPr>
    <a:lvl3pPr marL="914400" algn="r" rtl="1" fontAlgn="base">
      <a:spcBef>
        <a:spcPct val="0"/>
      </a:spcBef>
      <a:spcAft>
        <a:spcPct val="0"/>
      </a:spcAft>
      <a:defRPr kern="1200">
        <a:solidFill>
          <a:schemeClr val="tx1"/>
        </a:solidFill>
        <a:latin typeface="Comic Sans MS" pitchFamily="66" charset="0"/>
        <a:ea typeface="+mn-ea"/>
        <a:cs typeface="Arial" charset="0"/>
      </a:defRPr>
    </a:lvl3pPr>
    <a:lvl4pPr marL="1371600" algn="r" rtl="1" fontAlgn="base">
      <a:spcBef>
        <a:spcPct val="0"/>
      </a:spcBef>
      <a:spcAft>
        <a:spcPct val="0"/>
      </a:spcAft>
      <a:defRPr kern="1200">
        <a:solidFill>
          <a:schemeClr val="tx1"/>
        </a:solidFill>
        <a:latin typeface="Comic Sans MS" pitchFamily="66" charset="0"/>
        <a:ea typeface="+mn-ea"/>
        <a:cs typeface="Arial" charset="0"/>
      </a:defRPr>
    </a:lvl4pPr>
    <a:lvl5pPr marL="1828800" algn="r" rtl="1"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51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7" autoAdjust="0"/>
    <p:restoredTop sz="94660"/>
  </p:normalViewPr>
  <p:slideViewPr>
    <p:cSldViewPr>
      <p:cViewPr>
        <p:scale>
          <a:sx n="50" d="100"/>
          <a:sy n="50" d="100"/>
        </p:scale>
        <p:origin x="-111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C57CE8DF-F2BE-4FCC-B9FB-C52463D0A33B}" type="datetimeFigureOut">
              <a:rPr lang="en-US"/>
              <a:pPr>
                <a:defRPr/>
              </a:pPr>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pitchFamily="34" charset="0"/>
              </a:defRPr>
            </a:lvl1pPr>
          </a:lstStyle>
          <a:p>
            <a:pPr>
              <a:defRPr/>
            </a:pPr>
            <a:fld id="{1862B035-B1BB-4C39-8817-08E7B61E467D}"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eaLnBrk="1" hangingPunct="1"/>
            <a:endParaRPr lang="fa-I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a:lstStyle/>
          <a:p>
            <a:pPr eaLnBrk="1" hangingPunct="1"/>
            <a:endParaRPr lang="fa-IR"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fa-IR">
              <a:cs typeface="Arial" pitchFamily="34" charset="0"/>
            </a:endParaRP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fa-IR">
                <a:cs typeface="Arial" pitchFamily="34" charset="0"/>
              </a:endParaRP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fa-IR">
                <a:cs typeface="Arial" pitchFamily="34" charset="0"/>
              </a:endParaRP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fa-IR">
                <a:cs typeface="Arial" pitchFamily="34" charset="0"/>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fa-IR">
                <a:cs typeface="Arial" pitchFamily="34" charset="0"/>
              </a:endParaRP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fa-IR">
                <a:cs typeface="Arial" pitchFamily="34" charset="0"/>
              </a:endParaRP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fa-IR">
                <a:cs typeface="Arial" pitchFamily="34" charset="0"/>
              </a:endParaRPr>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fa-IR">
              <a:cs typeface="Arial" pitchFamily="34" charset="0"/>
            </a:endParaRPr>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fa-IR">
              <a:cs typeface="Arial" pitchFamily="34" charset="0"/>
            </a:endParaRPr>
          </a:p>
        </p:txBody>
      </p:sp>
      <p:pic>
        <p:nvPicPr>
          <p:cNvPr id="27" name="Picture 16" descr="Simiagaran.png"/>
          <p:cNvPicPr>
            <a:picLocks noChangeAspect="1"/>
          </p:cNvPicPr>
          <p:nvPr userDrawn="1"/>
        </p:nvPicPr>
        <p:blipFill>
          <a:blip r:embed="rId2" cstate="print"/>
          <a:srcRect/>
          <a:stretch>
            <a:fillRect/>
          </a:stretch>
        </p:blipFill>
        <p:spPr bwMode="auto">
          <a:xfrm>
            <a:off x="7467600" y="6324600"/>
            <a:ext cx="1271588" cy="449263"/>
          </a:xfrm>
          <a:prstGeom prst="rect">
            <a:avLst/>
          </a:prstGeom>
          <a:noFill/>
          <a:ln w="9525">
            <a:noFill/>
            <a:miter lim="800000"/>
            <a:headEnd/>
            <a:tailEnd/>
          </a:ln>
        </p:spPr>
      </p:pic>
      <p:sp>
        <p:nvSpPr>
          <p:cNvPr id="1484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484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8" name="Rectangle 5"/>
          <p:cNvSpPr>
            <a:spLocks noGrp="1" noChangeArrowheads="1"/>
          </p:cNvSpPr>
          <p:nvPr>
            <p:ph type="dt" sz="half" idx="10"/>
          </p:nvPr>
        </p:nvSpPr>
        <p:spPr>
          <a:xfrm>
            <a:off x="685800" y="6248400"/>
            <a:ext cx="1905000" cy="457200"/>
          </a:xfrm>
        </p:spPr>
        <p:txBody>
          <a:bodyPr/>
          <a:lstStyle>
            <a:lvl1pPr>
              <a:defRPr/>
            </a:lvl1pPr>
          </a:lstStyle>
          <a:p>
            <a:pPr>
              <a:defRPr/>
            </a:pPr>
            <a:fld id="{0DC19BFB-5093-4987-B079-C8C83AB8C600}" type="datetimeFigureOut">
              <a:rPr lang="ar-SA"/>
              <a:pPr>
                <a:defRPr/>
              </a:pPr>
              <a:t>05/02/1437</a:t>
            </a:fld>
            <a:endParaRPr lang="en-US"/>
          </a:p>
        </p:txBody>
      </p:sp>
      <p:sp>
        <p:nvSpPr>
          <p:cNvPr id="2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30"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6403BBDE-F915-4193-B481-712B11EED34F}"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94112BC3-C19A-4FCB-AAD0-59301C975CC8}" type="datetimeFigureOut">
              <a:rPr lang="ar-SA"/>
              <a:pPr>
                <a:defRPr/>
              </a:pPr>
              <a:t>05/02/1437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276B313-0784-40D5-A340-D6008913930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C964F0F2-975B-4C5D-8112-2FE98C7D5FA5}" type="datetimeFigureOut">
              <a:rPr lang="ar-SA"/>
              <a:pPr>
                <a:defRPr/>
              </a:pPr>
              <a:t>05/02/1437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53F3F44-3FCC-4DCC-86B8-496705C00288}"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0DB13021-7A74-4557-BE04-74B28F414D80}" type="datetimeFigureOut">
              <a:rPr lang="ar-SA"/>
              <a:pPr>
                <a:defRPr/>
              </a:pPr>
              <a:t>05/02/1437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EBEB0D2-60D9-4DA8-BDBA-28F830A8DAC0}"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4359A5EC-AEB8-4476-B418-43A1D9737D61}" type="datetimeFigureOut">
              <a:rPr lang="ar-SA"/>
              <a:pPr>
                <a:defRPr/>
              </a:pPr>
              <a:t>05/02/1437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1CEF2FB-BF12-4EC5-B1D8-22712B287C1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5"/>
          <p:cNvSpPr>
            <a:spLocks noGrp="1" noChangeArrowheads="1"/>
          </p:cNvSpPr>
          <p:nvPr>
            <p:ph type="dt" sz="half" idx="10"/>
          </p:nvPr>
        </p:nvSpPr>
        <p:spPr>
          <a:ln/>
        </p:spPr>
        <p:txBody>
          <a:bodyPr/>
          <a:lstStyle>
            <a:lvl1pPr>
              <a:defRPr/>
            </a:lvl1pPr>
          </a:lstStyle>
          <a:p>
            <a:pPr>
              <a:defRPr/>
            </a:pPr>
            <a:fld id="{CDCD59CD-18B4-43C3-B961-21BC34AFFCA7}" type="datetimeFigureOut">
              <a:rPr lang="ar-SA"/>
              <a:pPr>
                <a:defRPr/>
              </a:pPr>
              <a:t>05/02/1437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D2F2E27-1F1C-4ED1-8E30-10B9CDCD823A}"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5"/>
          <p:cNvSpPr>
            <a:spLocks noGrp="1" noChangeArrowheads="1"/>
          </p:cNvSpPr>
          <p:nvPr>
            <p:ph type="dt" sz="half" idx="10"/>
          </p:nvPr>
        </p:nvSpPr>
        <p:spPr>
          <a:ln/>
        </p:spPr>
        <p:txBody>
          <a:bodyPr/>
          <a:lstStyle>
            <a:lvl1pPr>
              <a:defRPr/>
            </a:lvl1pPr>
          </a:lstStyle>
          <a:p>
            <a:pPr>
              <a:defRPr/>
            </a:pPr>
            <a:fld id="{21C9E4B9-E849-4E35-B6FF-FA6A62342574}" type="datetimeFigureOut">
              <a:rPr lang="ar-SA"/>
              <a:pPr>
                <a:defRPr/>
              </a:pPr>
              <a:t>05/02/1437</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BF696F1-262A-42DA-821C-9CC389BDDC0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5"/>
          <p:cNvSpPr>
            <a:spLocks noGrp="1" noChangeArrowheads="1"/>
          </p:cNvSpPr>
          <p:nvPr>
            <p:ph type="dt" sz="half" idx="10"/>
          </p:nvPr>
        </p:nvSpPr>
        <p:spPr>
          <a:ln/>
        </p:spPr>
        <p:txBody>
          <a:bodyPr/>
          <a:lstStyle>
            <a:lvl1pPr>
              <a:defRPr/>
            </a:lvl1pPr>
          </a:lstStyle>
          <a:p>
            <a:pPr>
              <a:defRPr/>
            </a:pPr>
            <a:fld id="{EE269DA9-5FBC-4241-9EC0-D83E2E9B18CF}" type="datetimeFigureOut">
              <a:rPr lang="ar-SA"/>
              <a:pPr>
                <a:defRPr/>
              </a:pPr>
              <a:t>05/02/1437</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02E30ED5-4517-4CFA-BBAC-9BD2D806DD3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EB3F1D6-B955-43AB-A02C-7F705A1D62ED}" type="datetimeFigureOut">
              <a:rPr lang="ar-SA"/>
              <a:pPr>
                <a:defRPr/>
              </a:pPr>
              <a:t>05/02/1437</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25360539-D6A5-4EB3-B7C7-997276170291}"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1A3FEE5-D9D2-4783-BEAC-BB3BF06CCDB5}" type="datetimeFigureOut">
              <a:rPr lang="ar-SA"/>
              <a:pPr>
                <a:defRPr/>
              </a:pPr>
              <a:t>05/02/1437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AFB2FFB-9751-470E-88EA-2A9207E6B600}"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5105A31-D92E-4D06-A205-E4CEC27B652E}" type="datetimeFigureOut">
              <a:rPr lang="ar-SA"/>
              <a:pPr>
                <a:defRPr/>
              </a:pPr>
              <a:t>05/02/1437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CFD084B-5CB5-426E-94B3-BA2E58AEB1D7}"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fa-IR">
              <a:cs typeface="Arial" pitchFamily="34" charset="0"/>
            </a:endParaRPr>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746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a:defRPr sz="1400">
                <a:cs typeface="Arial" pitchFamily="34" charset="0"/>
              </a:defRPr>
            </a:lvl1pPr>
          </a:lstStyle>
          <a:p>
            <a:pPr>
              <a:defRPr/>
            </a:pPr>
            <a:fld id="{CFD81E62-63CA-4FAC-ADF9-8290215CD85C}" type="datetimeFigureOut">
              <a:rPr lang="ar-SA"/>
              <a:pPr>
                <a:defRPr/>
              </a:pPr>
              <a:t>05/02/1437</a:t>
            </a:fld>
            <a:endParaRPr lang="en-US"/>
          </a:p>
        </p:txBody>
      </p:sp>
      <p:sp>
        <p:nvSpPr>
          <p:cNvPr id="14746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a:defRPr sz="1400">
                <a:cs typeface="Arial" pitchFamily="34" charset="0"/>
              </a:defRPr>
            </a:lvl1pPr>
          </a:lstStyle>
          <a:p>
            <a:pPr>
              <a:defRPr/>
            </a:pPr>
            <a:endParaRPr lang="en-US"/>
          </a:p>
        </p:txBody>
      </p:sp>
      <p:sp>
        <p:nvSpPr>
          <p:cNvPr id="14746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rtl="0">
              <a:defRPr sz="1400">
                <a:cs typeface="Arial" pitchFamily="34" charset="0"/>
              </a:defRPr>
            </a:lvl1pPr>
          </a:lstStyle>
          <a:p>
            <a:pPr>
              <a:defRPr/>
            </a:pPr>
            <a:fld id="{624BDB16-59C4-4DFA-9AF6-171F972D40AB}" type="slidenum">
              <a:rPr lang="ar-SA"/>
              <a:pPr>
                <a:defRPr/>
              </a:pPr>
              <a:t>‹#›</a:t>
            </a:fld>
            <a:endParaRPr lang="en-US"/>
          </a:p>
        </p:txBody>
      </p:sp>
      <p:sp>
        <p:nvSpPr>
          <p:cNvPr id="14746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fa-IR">
              <a:cs typeface="Arial" pitchFamily="34" charset="0"/>
            </a:endParaRPr>
          </a:p>
        </p:txBody>
      </p:sp>
      <p:sp>
        <p:nvSpPr>
          <p:cNvPr id="14746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fa-IR">
              <a:cs typeface="Arial" pitchFamily="34" charset="0"/>
            </a:endParaRPr>
          </a:p>
        </p:txBody>
      </p:sp>
      <p:grpSp>
        <p:nvGrpSpPr>
          <p:cNvPr id="1034" name="Group 10"/>
          <p:cNvGrpSpPr>
            <a:grpSpLocks/>
          </p:cNvGrpSpPr>
          <p:nvPr/>
        </p:nvGrpSpPr>
        <p:grpSpPr bwMode="auto">
          <a:xfrm>
            <a:off x="7938" y="5540375"/>
            <a:ext cx="1784350" cy="1246188"/>
            <a:chOff x="5" y="3490"/>
            <a:chExt cx="1124" cy="785"/>
          </a:xfrm>
        </p:grpSpPr>
        <p:sp>
          <p:nvSpPr>
            <p:cNvPr id="14746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fa-IR">
                <a:cs typeface="Arial" pitchFamily="34" charset="0"/>
              </a:endParaRPr>
            </a:p>
          </p:txBody>
        </p:sp>
        <p:sp>
          <p:nvSpPr>
            <p:cNvPr id="14746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fa-IR">
                <a:cs typeface="Arial" pitchFamily="34" charset="0"/>
              </a:endParaRPr>
            </a:p>
          </p:txBody>
        </p:sp>
        <p:sp>
          <p:nvSpPr>
            <p:cNvPr id="14746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fa-IR">
                <a:cs typeface="Arial" pitchFamily="34" charset="0"/>
              </a:endParaRPr>
            </a:p>
          </p:txBody>
        </p:sp>
        <p:sp>
          <p:nvSpPr>
            <p:cNvPr id="14747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fa-IR">
                <a:cs typeface="Arial" pitchFamily="34" charset="0"/>
              </a:endParaRPr>
            </a:p>
          </p:txBody>
        </p:sp>
        <p:sp>
          <p:nvSpPr>
            <p:cNvPr id="14747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fa-IR">
                <a:cs typeface="Arial" pitchFamily="34" charset="0"/>
              </a:endParaRPr>
            </a:p>
          </p:txBody>
        </p:sp>
        <p:sp>
          <p:nvSpPr>
            <p:cNvPr id="14747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fa-IR">
                <a:cs typeface="Arial" pitchFamily="34" charset="0"/>
              </a:endParaRPr>
            </a:p>
          </p:txBody>
        </p:sp>
        <p:sp>
          <p:nvSpPr>
            <p:cNvPr id="14747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fa-IR">
                <a:cs typeface="Arial" pitchFamily="34" charset="0"/>
              </a:endParaRPr>
            </a:p>
          </p:txBody>
        </p:sp>
        <p:sp>
          <p:nvSpPr>
            <p:cNvPr id="14747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fa-IR">
                <a:cs typeface="Arial" pitchFamily="34" charset="0"/>
              </a:endParaRPr>
            </a:p>
          </p:txBody>
        </p:sp>
        <p:sp>
          <p:nvSpPr>
            <p:cNvPr id="14747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fa-IR">
                <a:cs typeface="Arial" pitchFamily="34" charset="0"/>
              </a:endParaRPr>
            </a:p>
          </p:txBody>
        </p:sp>
        <p:grpSp>
          <p:nvGrpSpPr>
            <p:cNvPr id="1061" name="Group 20"/>
            <p:cNvGrpSpPr>
              <a:grpSpLocks/>
            </p:cNvGrpSpPr>
            <p:nvPr userDrawn="1"/>
          </p:nvGrpSpPr>
          <p:grpSpPr bwMode="auto">
            <a:xfrm>
              <a:off x="5" y="3490"/>
              <a:ext cx="1124" cy="780"/>
              <a:chOff x="5" y="3490"/>
              <a:chExt cx="1124" cy="780"/>
            </a:xfrm>
          </p:grpSpPr>
          <p:grpSp>
            <p:nvGrpSpPr>
              <p:cNvPr id="1062" name="Group 21"/>
              <p:cNvGrpSpPr>
                <a:grpSpLocks/>
              </p:cNvGrpSpPr>
              <p:nvPr userDrawn="1"/>
            </p:nvGrpSpPr>
            <p:grpSpPr bwMode="auto">
              <a:xfrm>
                <a:off x="499" y="3562"/>
                <a:ext cx="548" cy="708"/>
                <a:chOff x="499" y="3562"/>
                <a:chExt cx="548" cy="708"/>
              </a:xfrm>
            </p:grpSpPr>
            <p:sp>
              <p:nvSpPr>
                <p:cNvPr id="14747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7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sp>
            <p:nvSpPr>
              <p:cNvPr id="14748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nvGrpSpPr>
              <p:cNvPr id="1066" name="Group 28"/>
              <p:cNvGrpSpPr>
                <a:grpSpLocks/>
              </p:cNvGrpSpPr>
              <p:nvPr userDrawn="1"/>
            </p:nvGrpSpPr>
            <p:grpSpPr bwMode="auto">
              <a:xfrm>
                <a:off x="5" y="3490"/>
                <a:ext cx="1124" cy="678"/>
                <a:chOff x="5" y="3490"/>
                <a:chExt cx="1124" cy="678"/>
              </a:xfrm>
            </p:grpSpPr>
            <p:sp>
              <p:nvSpPr>
                <p:cNvPr id="14748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8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9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9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49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4749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fa-IR">
                <a:cs typeface="Arial" pitchFamily="34" charset="0"/>
              </a:endParaRPr>
            </a:p>
          </p:txBody>
        </p:sp>
        <p:sp>
          <p:nvSpPr>
            <p:cNvPr id="14749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fa-IR">
                <a:cs typeface="Arial" pitchFamily="34" charset="0"/>
              </a:endParaRPr>
            </a:p>
          </p:txBody>
        </p:sp>
      </p:grpSp>
      <p:grpSp>
        <p:nvGrpSpPr>
          <p:cNvPr id="1036" name="Group 40"/>
          <p:cNvGrpSpPr>
            <a:grpSpLocks/>
          </p:cNvGrpSpPr>
          <p:nvPr/>
        </p:nvGrpSpPr>
        <p:grpSpPr bwMode="auto">
          <a:xfrm>
            <a:off x="7318375" y="90488"/>
            <a:ext cx="2133600" cy="1911350"/>
            <a:chOff x="4610" y="57"/>
            <a:chExt cx="1344" cy="1204"/>
          </a:xfrm>
        </p:grpSpPr>
        <p:grpSp>
          <p:nvGrpSpPr>
            <p:cNvPr id="1038" name="Group 41"/>
            <p:cNvGrpSpPr>
              <a:grpSpLocks/>
            </p:cNvGrpSpPr>
            <p:nvPr userDrawn="1"/>
          </p:nvGrpSpPr>
          <p:grpSpPr bwMode="auto">
            <a:xfrm>
              <a:off x="4610" y="57"/>
              <a:ext cx="1344" cy="1204"/>
              <a:chOff x="4610" y="57"/>
              <a:chExt cx="1344" cy="1204"/>
            </a:xfrm>
          </p:grpSpPr>
          <p:sp>
            <p:nvSpPr>
              <p:cNvPr id="14749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nvGrpSpPr>
              <p:cNvPr id="1041" name="Group 43"/>
              <p:cNvGrpSpPr>
                <a:grpSpLocks/>
              </p:cNvGrpSpPr>
              <p:nvPr userDrawn="1"/>
            </p:nvGrpSpPr>
            <p:grpSpPr bwMode="auto">
              <a:xfrm>
                <a:off x="4610" y="57"/>
                <a:ext cx="1344" cy="985"/>
                <a:chOff x="4610" y="57"/>
                <a:chExt cx="1344" cy="985"/>
              </a:xfrm>
            </p:grpSpPr>
            <p:sp>
              <p:nvSpPr>
                <p:cNvPr id="14750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1" name="Freeform 45"/>
                <p:cNvSpPr>
                  <a:spLocks/>
                </p:cNvSpPr>
                <p:nvPr userDrawn="1"/>
              </p:nvSpPr>
              <p:spPr bwMode="auto">
                <a:xfrm rot="-3172564">
                  <a:off x="5051" y="329"/>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2" name="Freeform 46"/>
                <p:cNvSpPr>
                  <a:spLocks/>
                </p:cNvSpPr>
                <p:nvPr userDrawn="1"/>
              </p:nvSpPr>
              <p:spPr bwMode="auto">
                <a:xfrm rot="-3172564">
                  <a:off x="4861" y="179"/>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4" name="Freeform 48"/>
                <p:cNvSpPr>
                  <a:spLocks/>
                </p:cNvSpPr>
                <p:nvPr userDrawn="1"/>
              </p:nvSpPr>
              <p:spPr bwMode="auto">
                <a:xfrm rot="-3172564">
                  <a:off x="5300" y="894"/>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5" name="Freeform 49"/>
                <p:cNvSpPr>
                  <a:spLocks/>
                </p:cNvSpPr>
                <p:nvPr userDrawn="1"/>
              </p:nvSpPr>
              <p:spPr bwMode="auto">
                <a:xfrm rot="-3172564">
                  <a:off x="5253" y="803"/>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fa-IR">
                    <a:cs typeface="Arial" pitchFamily="34" charset="0"/>
                  </a:endParaRPr>
                </a:p>
              </p:txBody>
            </p:sp>
            <p:sp>
              <p:nvSpPr>
                <p:cNvPr id="147507" name="Freeform 51"/>
                <p:cNvSpPr>
                  <a:spLocks/>
                </p:cNvSpPr>
                <p:nvPr userDrawn="1"/>
              </p:nvSpPr>
              <p:spPr bwMode="auto">
                <a:xfrm rot="-3172564">
                  <a:off x="4950" y="139"/>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fa-IR">
                    <a:cs typeface="Arial" pitchFamily="34" charset="0"/>
                  </a:endParaRPr>
                </a:p>
              </p:txBody>
            </p:sp>
          </p:grpSp>
        </p:grpSp>
        <p:sp>
          <p:nvSpPr>
            <p:cNvPr id="14750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fa-IR">
                <a:cs typeface="Arial" pitchFamily="34" charset="0"/>
              </a:endParaRPr>
            </a:p>
          </p:txBody>
        </p:sp>
      </p:grpSp>
      <p:pic>
        <p:nvPicPr>
          <p:cNvPr id="1037" name="Picture 16" descr="Simiagaran.png"/>
          <p:cNvPicPr>
            <a:picLocks noChangeAspect="1"/>
          </p:cNvPicPr>
          <p:nvPr userDrawn="1"/>
        </p:nvPicPr>
        <p:blipFill>
          <a:blip r:embed="rId13" cstate="print"/>
          <a:srcRect/>
          <a:stretch>
            <a:fillRect/>
          </a:stretch>
        </p:blipFill>
        <p:spPr bwMode="auto">
          <a:xfrm>
            <a:off x="7467600" y="6324600"/>
            <a:ext cx="1271588" cy="4492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1" eaLnBrk="0" fontAlgn="base" hangingPunct="0">
        <a:spcBef>
          <a:spcPct val="0"/>
        </a:spcBef>
        <a:spcAft>
          <a:spcPct val="0"/>
        </a:spcAft>
        <a:defRPr sz="44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omic Sans MS" pitchFamily="66" charset="0"/>
          <a:cs typeface="Arial" pitchFamily="34" charset="0"/>
        </a:defRPr>
      </a:lvl2pPr>
      <a:lvl3pPr algn="ctr" rtl="1" eaLnBrk="0" fontAlgn="base" hangingPunct="0">
        <a:spcBef>
          <a:spcPct val="0"/>
        </a:spcBef>
        <a:spcAft>
          <a:spcPct val="0"/>
        </a:spcAft>
        <a:defRPr sz="4400">
          <a:solidFill>
            <a:schemeClr val="tx1"/>
          </a:solidFill>
          <a:latin typeface="Comic Sans MS" pitchFamily="66" charset="0"/>
          <a:cs typeface="Arial" pitchFamily="34" charset="0"/>
        </a:defRPr>
      </a:lvl3pPr>
      <a:lvl4pPr algn="ctr" rtl="1" eaLnBrk="0" fontAlgn="base" hangingPunct="0">
        <a:spcBef>
          <a:spcPct val="0"/>
        </a:spcBef>
        <a:spcAft>
          <a:spcPct val="0"/>
        </a:spcAft>
        <a:defRPr sz="4400">
          <a:solidFill>
            <a:schemeClr val="tx1"/>
          </a:solidFill>
          <a:latin typeface="Comic Sans MS" pitchFamily="66" charset="0"/>
          <a:cs typeface="Arial" pitchFamily="34" charset="0"/>
        </a:defRPr>
      </a:lvl4pPr>
      <a:lvl5pPr algn="ctr" rtl="1" eaLnBrk="0" fontAlgn="base" hangingPunct="0">
        <a:spcBef>
          <a:spcPct val="0"/>
        </a:spcBef>
        <a:spcAft>
          <a:spcPct val="0"/>
        </a:spcAft>
        <a:defRPr sz="4400">
          <a:solidFill>
            <a:schemeClr val="tx1"/>
          </a:solidFill>
          <a:latin typeface="Comic Sans MS" pitchFamily="66" charset="0"/>
          <a:cs typeface="Arial" pitchFamily="34" charset="0"/>
        </a:defRPr>
      </a:lvl5pPr>
      <a:lvl6pPr marL="457200" algn="ctr" rtl="1" fontAlgn="base">
        <a:spcBef>
          <a:spcPct val="0"/>
        </a:spcBef>
        <a:spcAft>
          <a:spcPct val="0"/>
        </a:spcAft>
        <a:defRPr sz="4400">
          <a:solidFill>
            <a:schemeClr val="tx1"/>
          </a:solidFill>
          <a:latin typeface="Comic Sans MS" pitchFamily="66" charset="0"/>
          <a:cs typeface="Arial" pitchFamily="34" charset="0"/>
        </a:defRPr>
      </a:lvl6pPr>
      <a:lvl7pPr marL="914400" algn="ctr" rtl="1" fontAlgn="base">
        <a:spcBef>
          <a:spcPct val="0"/>
        </a:spcBef>
        <a:spcAft>
          <a:spcPct val="0"/>
        </a:spcAft>
        <a:defRPr sz="4400">
          <a:solidFill>
            <a:schemeClr val="tx1"/>
          </a:solidFill>
          <a:latin typeface="Comic Sans MS" pitchFamily="66" charset="0"/>
          <a:cs typeface="Arial" pitchFamily="34" charset="0"/>
        </a:defRPr>
      </a:lvl7pPr>
      <a:lvl8pPr marL="1371600" algn="ctr" rtl="1" fontAlgn="base">
        <a:spcBef>
          <a:spcPct val="0"/>
        </a:spcBef>
        <a:spcAft>
          <a:spcPct val="0"/>
        </a:spcAft>
        <a:defRPr sz="4400">
          <a:solidFill>
            <a:schemeClr val="tx1"/>
          </a:solidFill>
          <a:latin typeface="Comic Sans MS" pitchFamily="66" charset="0"/>
          <a:cs typeface="Arial" pitchFamily="34" charset="0"/>
        </a:defRPr>
      </a:lvl8pPr>
      <a:lvl9pPr marL="1828800" algn="ctr" rtl="1" fontAlgn="base">
        <a:spcBef>
          <a:spcPct val="0"/>
        </a:spcBef>
        <a:spcAft>
          <a:spcPct val="0"/>
        </a:spcAft>
        <a:defRPr sz="4400">
          <a:solidFill>
            <a:schemeClr val="tx1"/>
          </a:solidFill>
          <a:latin typeface="Comic Sans MS" pitchFamily="66"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reativity.ir/index2.php?option=com_content&amp;task=emailform&amp;id=5532&amp;itemid=66" TargetMode="External"/><Relationship Id="rId2" Type="http://schemas.openxmlformats.org/officeDocument/2006/relationships/hyperlink" Target="http://www.creativity.ir/index2.php?option=com_content&amp;task=view&amp;id=5532&amp;pop=1&amp;page=0&amp;Itemid=66"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424017"/>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7283" name="Rectangle 3"/>
          <p:cNvSpPr>
            <a:spLocks noGrp="1" noChangeArrowheads="1"/>
          </p:cNvSpPr>
          <p:nvPr>
            <p:ph type="ctrTitle"/>
          </p:nvPr>
        </p:nvSpPr>
        <p:spPr>
          <a:xfrm>
            <a:off x="323850" y="2751138"/>
            <a:ext cx="8312150" cy="1470025"/>
          </a:xfrm>
        </p:spPr>
        <p:txBody>
          <a:bodyPr/>
          <a:lstStyle/>
          <a:p>
            <a:pPr eaLnBrk="1" hangingPunct="1">
              <a:defRPr/>
            </a:pPr>
            <a:r>
              <a:rPr lang="ar-SA" altLang="fa-IR" sz="20800" b="1" smtClean="0">
                <a:solidFill>
                  <a:srgbClr val="990000"/>
                </a:solidFill>
              </a:rPr>
              <a:t>هوالخلاق </a:t>
            </a:r>
            <a:endParaRPr lang="en-US" altLang="fa-IR" sz="20800" b="1" smtClean="0">
              <a:solidFill>
                <a:srgbClr val="990000"/>
              </a:solidFill>
              <a:cs typeface="2  Hom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770" decel="100000"/>
                                        <p:tgtEl>
                                          <p:spTgt spid="97282"/>
                                        </p:tgtEl>
                                      </p:cBhvr>
                                    </p:animEffect>
                                    <p:animScale>
                                      <p:cBhvr>
                                        <p:cTn id="8" dur="770" decel="100000"/>
                                        <p:tgtEl>
                                          <p:spTgt spid="97282"/>
                                        </p:tgtEl>
                                      </p:cBhvr>
                                      <p:from x="10000" y="10000"/>
                                      <p:to x="200000" y="450000"/>
                                    </p:animScale>
                                    <p:animScale>
                                      <p:cBhvr>
                                        <p:cTn id="9" dur="1230" accel="100000" fill="hold">
                                          <p:stCondLst>
                                            <p:cond delay="770"/>
                                          </p:stCondLst>
                                        </p:cTn>
                                        <p:tgtEl>
                                          <p:spTgt spid="97282"/>
                                        </p:tgtEl>
                                      </p:cBhvr>
                                      <p:from x="200000" y="450000"/>
                                      <p:to x="100000" y="100000"/>
                                    </p:animScale>
                                    <p:set>
                                      <p:cBhvr>
                                        <p:cTn id="10" dur="770" fill="hold"/>
                                        <p:tgtEl>
                                          <p:spTgt spid="97282"/>
                                        </p:tgtEl>
                                        <p:attrNameLst>
                                          <p:attrName>ppt_x</p:attrName>
                                        </p:attrNameLst>
                                      </p:cBhvr>
                                      <p:to>
                                        <p:strVal val="(0.5)"/>
                                      </p:to>
                                    </p:set>
                                    <p:anim from="(0.5)" to="(#ppt_x)" calcmode="lin" valueType="num">
                                      <p:cBhvr>
                                        <p:cTn id="11" dur="1230" accel="100000" fill="hold">
                                          <p:stCondLst>
                                            <p:cond delay="770"/>
                                          </p:stCondLst>
                                        </p:cTn>
                                        <p:tgtEl>
                                          <p:spTgt spid="97282"/>
                                        </p:tgtEl>
                                        <p:attrNameLst>
                                          <p:attrName>ppt_x</p:attrName>
                                        </p:attrNameLst>
                                      </p:cBhvr>
                                    </p:anim>
                                    <p:set>
                                      <p:cBhvr>
                                        <p:cTn id="12" dur="770" fill="hold"/>
                                        <p:tgtEl>
                                          <p:spTgt spid="97282"/>
                                        </p:tgtEl>
                                        <p:attrNameLst>
                                          <p:attrName>ppt_y</p:attrName>
                                        </p:attrNameLst>
                                      </p:cBhvr>
                                      <p:to>
                                        <p:strVal val="(#ppt_y+0.4)"/>
                                      </p:to>
                                    </p:set>
                                    <p:anim from="(#ppt_y+0.4)" to="(#ppt_y)" calcmode="lin" valueType="num">
                                      <p:cBhvr>
                                        <p:cTn id="13" dur="1230" accel="100000" fill="hold">
                                          <p:stCondLst>
                                            <p:cond delay="770"/>
                                          </p:stCondLst>
                                        </p:cTn>
                                        <p:tgtEl>
                                          <p:spTgt spid="972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97283"/>
                                        </p:tgtEl>
                                        <p:attrNameLst>
                                          <p:attrName>style.visibility</p:attrName>
                                        </p:attrNameLst>
                                      </p:cBhvr>
                                      <p:to>
                                        <p:strVal val="visible"/>
                                      </p:to>
                                    </p:set>
                                    <p:animEffect transition="in" filter="box(in)">
                                      <p:cBhvr>
                                        <p:cTn id="18" dur="2000"/>
                                        <p:tgtEl>
                                          <p:spTgt spid="97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m10"/>
          <p:cNvPicPr>
            <a:picLocks noChangeAspect="1" noChangeArrowheads="1"/>
          </p:cNvPicPr>
          <p:nvPr/>
        </p:nvPicPr>
        <p:blipFill>
          <a:blip r:embed="rId2" cstate="print">
            <a:lum bright="2000"/>
          </a:blip>
          <a:srcRect/>
          <a:stretch>
            <a:fillRect/>
          </a:stretch>
        </p:blipFill>
        <p:spPr bwMode="auto">
          <a:xfrm>
            <a:off x="0" y="0"/>
            <a:ext cx="4427538" cy="3213100"/>
          </a:xfrm>
          <a:prstGeom prst="rect">
            <a:avLst/>
          </a:prstGeom>
          <a:noFill/>
          <a:ln w="9525">
            <a:noFill/>
            <a:miter lim="800000"/>
            <a:headEnd/>
            <a:tailEnd/>
          </a:ln>
        </p:spPr>
      </p:pic>
      <p:pic>
        <p:nvPicPr>
          <p:cNvPr id="87043" name="Picture 3" descr="m11"/>
          <p:cNvPicPr>
            <a:picLocks noChangeAspect="1" noChangeArrowheads="1"/>
          </p:cNvPicPr>
          <p:nvPr/>
        </p:nvPicPr>
        <p:blipFill>
          <a:blip r:embed="rId3" cstate="print">
            <a:lum bright="-18000"/>
          </a:blip>
          <a:srcRect/>
          <a:stretch>
            <a:fillRect/>
          </a:stretch>
        </p:blipFill>
        <p:spPr bwMode="auto">
          <a:xfrm>
            <a:off x="4381500" y="0"/>
            <a:ext cx="4762500" cy="3213100"/>
          </a:xfrm>
          <a:prstGeom prst="rect">
            <a:avLst/>
          </a:prstGeom>
          <a:noFill/>
          <a:ln w="9525">
            <a:noFill/>
            <a:miter lim="800000"/>
            <a:headEnd/>
            <a:tailEnd/>
          </a:ln>
        </p:spPr>
      </p:pic>
      <p:pic>
        <p:nvPicPr>
          <p:cNvPr id="87044" name="Picture 4" descr="m13"/>
          <p:cNvPicPr>
            <a:picLocks noChangeAspect="1" noChangeArrowheads="1"/>
          </p:cNvPicPr>
          <p:nvPr/>
        </p:nvPicPr>
        <p:blipFill>
          <a:blip r:embed="rId4" cstate="print">
            <a:lum bright="-18000"/>
          </a:blip>
          <a:srcRect/>
          <a:stretch>
            <a:fillRect/>
          </a:stretch>
        </p:blipFill>
        <p:spPr bwMode="auto">
          <a:xfrm>
            <a:off x="4381500" y="3181350"/>
            <a:ext cx="4762500" cy="3676650"/>
          </a:xfrm>
          <a:prstGeom prst="rect">
            <a:avLst/>
          </a:prstGeom>
          <a:noFill/>
          <a:ln w="9525">
            <a:noFill/>
            <a:miter lim="800000"/>
            <a:headEnd/>
            <a:tailEnd/>
          </a:ln>
        </p:spPr>
      </p:pic>
      <p:pic>
        <p:nvPicPr>
          <p:cNvPr id="87045" name="Picture 5" descr="m3"/>
          <p:cNvPicPr>
            <a:picLocks noChangeAspect="1" noChangeArrowheads="1"/>
          </p:cNvPicPr>
          <p:nvPr/>
        </p:nvPicPr>
        <p:blipFill>
          <a:blip r:embed="rId5" cstate="print"/>
          <a:srcRect/>
          <a:stretch>
            <a:fillRect/>
          </a:stretch>
        </p:blipFill>
        <p:spPr bwMode="auto">
          <a:xfrm>
            <a:off x="0" y="3644900"/>
            <a:ext cx="4314825" cy="3213100"/>
          </a:xfrm>
          <a:prstGeom prst="rect">
            <a:avLst/>
          </a:prstGeom>
          <a:noFill/>
          <a:ln w="9525">
            <a:noFill/>
            <a:miter lim="800000"/>
            <a:headEnd/>
            <a:tailEnd/>
          </a:ln>
        </p:spPr>
      </p:pic>
      <p:sp>
        <p:nvSpPr>
          <p:cNvPr id="87048" name="Text Box 8"/>
          <p:cNvSpPr txBox="1">
            <a:spLocks noChangeArrowheads="1"/>
          </p:cNvSpPr>
          <p:nvPr/>
        </p:nvSpPr>
        <p:spPr bwMode="auto">
          <a:xfrm>
            <a:off x="2386013" y="1177925"/>
            <a:ext cx="4130675" cy="1098550"/>
          </a:xfrm>
          <a:prstGeom prst="rect">
            <a:avLst/>
          </a:prstGeom>
          <a:noFill/>
          <a:ln w="9525">
            <a:noFill/>
            <a:miter lim="800000"/>
            <a:headEnd/>
            <a:tailEnd/>
          </a:ln>
          <a:effectLst/>
        </p:spPr>
        <p:txBody>
          <a:bodyPr>
            <a:spAutoFit/>
          </a:bodyPr>
          <a:lstStyle/>
          <a:p>
            <a:pPr>
              <a:defRPr/>
            </a:pPr>
            <a:r>
              <a:rPr lang="en-US" sz="6600" b="1">
                <a:solidFill>
                  <a:schemeClr val="accent2"/>
                </a:solidFill>
                <a:effectLst>
                  <a:outerShdw blurRad="38100" dist="38100" dir="2700000" algn="tl">
                    <a:srgbClr val="C0C0C0"/>
                  </a:outerShdw>
                </a:effectLst>
                <a:cs typeface="Arial" pitchFamily="34" charset="0"/>
              </a:rPr>
              <a:t>Combine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checkerboard(across)">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7042"/>
                                        </p:tgtEl>
                                        <p:attrNameLst>
                                          <p:attrName>style.visibility</p:attrName>
                                        </p:attrNameLst>
                                      </p:cBhvr>
                                      <p:to>
                                        <p:strVal val="visible"/>
                                      </p:to>
                                    </p:set>
                                    <p:anim calcmode="lin" valueType="num">
                                      <p:cBhvr additive="base">
                                        <p:cTn id="12" dur="500" fill="hold"/>
                                        <p:tgtEl>
                                          <p:spTgt spid="87042"/>
                                        </p:tgtEl>
                                        <p:attrNameLst>
                                          <p:attrName>ppt_x</p:attrName>
                                        </p:attrNameLst>
                                      </p:cBhvr>
                                      <p:tavLst>
                                        <p:tav tm="0">
                                          <p:val>
                                            <p:strVal val="#ppt_x"/>
                                          </p:val>
                                        </p:tav>
                                        <p:tav tm="100000">
                                          <p:val>
                                            <p:strVal val="#ppt_x"/>
                                          </p:val>
                                        </p:tav>
                                      </p:tavLst>
                                    </p:anim>
                                    <p:anim calcmode="lin" valueType="num">
                                      <p:cBhvr additive="base">
                                        <p:cTn id="13" dur="500" fill="hold"/>
                                        <p:tgtEl>
                                          <p:spTgt spid="8704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87044"/>
                                        </p:tgtEl>
                                        <p:attrNameLst>
                                          <p:attrName>style.visibility</p:attrName>
                                        </p:attrNameLst>
                                      </p:cBhvr>
                                      <p:to>
                                        <p:strVal val="visible"/>
                                      </p:to>
                                    </p:set>
                                    <p:animEffect transition="in" filter="fade">
                                      <p:cBhvr>
                                        <p:cTn id="18" dur="770" decel="100000"/>
                                        <p:tgtEl>
                                          <p:spTgt spid="87044"/>
                                        </p:tgtEl>
                                      </p:cBhvr>
                                    </p:animEffect>
                                    <p:animScale>
                                      <p:cBhvr>
                                        <p:cTn id="19" dur="770" decel="100000"/>
                                        <p:tgtEl>
                                          <p:spTgt spid="87044"/>
                                        </p:tgtEl>
                                      </p:cBhvr>
                                      <p:from x="10000" y="10000"/>
                                      <p:to x="200000" y="450000"/>
                                    </p:animScale>
                                    <p:animScale>
                                      <p:cBhvr>
                                        <p:cTn id="20" dur="1230" accel="100000" fill="hold">
                                          <p:stCondLst>
                                            <p:cond delay="770"/>
                                          </p:stCondLst>
                                        </p:cTn>
                                        <p:tgtEl>
                                          <p:spTgt spid="87044"/>
                                        </p:tgtEl>
                                      </p:cBhvr>
                                      <p:from x="200000" y="450000"/>
                                      <p:to x="100000" y="100000"/>
                                    </p:animScale>
                                    <p:set>
                                      <p:cBhvr>
                                        <p:cTn id="21" dur="770" fill="hold"/>
                                        <p:tgtEl>
                                          <p:spTgt spid="87044"/>
                                        </p:tgtEl>
                                        <p:attrNameLst>
                                          <p:attrName>ppt_x</p:attrName>
                                        </p:attrNameLst>
                                      </p:cBhvr>
                                      <p:to>
                                        <p:strVal val="(0.5)"/>
                                      </p:to>
                                    </p:set>
                                    <p:anim from="(0.5)" to="(#ppt_x)" calcmode="lin" valueType="num">
                                      <p:cBhvr>
                                        <p:cTn id="22" dur="1230" accel="100000" fill="hold">
                                          <p:stCondLst>
                                            <p:cond delay="770"/>
                                          </p:stCondLst>
                                        </p:cTn>
                                        <p:tgtEl>
                                          <p:spTgt spid="87044"/>
                                        </p:tgtEl>
                                        <p:attrNameLst>
                                          <p:attrName>ppt_x</p:attrName>
                                        </p:attrNameLst>
                                      </p:cBhvr>
                                    </p:anim>
                                    <p:set>
                                      <p:cBhvr>
                                        <p:cTn id="23" dur="770" fill="hold"/>
                                        <p:tgtEl>
                                          <p:spTgt spid="87044"/>
                                        </p:tgtEl>
                                        <p:attrNameLst>
                                          <p:attrName>ppt_y</p:attrName>
                                        </p:attrNameLst>
                                      </p:cBhvr>
                                      <p:to>
                                        <p:strVal val="(#ppt_y+0.4)"/>
                                      </p:to>
                                    </p:set>
                                    <p:anim from="(#ppt_y+0.4)" to="(#ppt_y)" calcmode="lin" valueType="num">
                                      <p:cBhvr>
                                        <p:cTn id="24" dur="1230" accel="100000" fill="hold">
                                          <p:stCondLst>
                                            <p:cond delay="770"/>
                                          </p:stCondLst>
                                        </p:cTn>
                                        <p:tgtEl>
                                          <p:spTgt spid="87044"/>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87045"/>
                                        </p:tgtEl>
                                        <p:attrNameLst>
                                          <p:attrName>style.visibility</p:attrName>
                                        </p:attrNameLst>
                                      </p:cBhvr>
                                      <p:to>
                                        <p:strVal val="visible"/>
                                      </p:to>
                                    </p:set>
                                    <p:animEffect transition="in" filter="fade">
                                      <p:cBhvr>
                                        <p:cTn id="29" dur="770" decel="100000"/>
                                        <p:tgtEl>
                                          <p:spTgt spid="87045"/>
                                        </p:tgtEl>
                                      </p:cBhvr>
                                    </p:animEffect>
                                    <p:animScale>
                                      <p:cBhvr>
                                        <p:cTn id="30" dur="770" decel="100000"/>
                                        <p:tgtEl>
                                          <p:spTgt spid="87045"/>
                                        </p:tgtEl>
                                      </p:cBhvr>
                                      <p:from x="10000" y="10000"/>
                                      <p:to x="200000" y="450000"/>
                                    </p:animScale>
                                    <p:animScale>
                                      <p:cBhvr>
                                        <p:cTn id="31" dur="1230" accel="100000" fill="hold">
                                          <p:stCondLst>
                                            <p:cond delay="770"/>
                                          </p:stCondLst>
                                        </p:cTn>
                                        <p:tgtEl>
                                          <p:spTgt spid="87045"/>
                                        </p:tgtEl>
                                      </p:cBhvr>
                                      <p:from x="200000" y="450000"/>
                                      <p:to x="100000" y="100000"/>
                                    </p:animScale>
                                    <p:set>
                                      <p:cBhvr>
                                        <p:cTn id="32" dur="770" fill="hold"/>
                                        <p:tgtEl>
                                          <p:spTgt spid="87045"/>
                                        </p:tgtEl>
                                        <p:attrNameLst>
                                          <p:attrName>ppt_x</p:attrName>
                                        </p:attrNameLst>
                                      </p:cBhvr>
                                      <p:to>
                                        <p:strVal val="(0.5)"/>
                                      </p:to>
                                    </p:set>
                                    <p:anim from="(0.5)" to="(#ppt_x)" calcmode="lin" valueType="num">
                                      <p:cBhvr>
                                        <p:cTn id="33" dur="1230" accel="100000" fill="hold">
                                          <p:stCondLst>
                                            <p:cond delay="770"/>
                                          </p:stCondLst>
                                        </p:cTn>
                                        <p:tgtEl>
                                          <p:spTgt spid="87045"/>
                                        </p:tgtEl>
                                        <p:attrNameLst>
                                          <p:attrName>ppt_x</p:attrName>
                                        </p:attrNameLst>
                                      </p:cBhvr>
                                    </p:anim>
                                    <p:set>
                                      <p:cBhvr>
                                        <p:cTn id="34" dur="770" fill="hold"/>
                                        <p:tgtEl>
                                          <p:spTgt spid="87045"/>
                                        </p:tgtEl>
                                        <p:attrNameLst>
                                          <p:attrName>ppt_y</p:attrName>
                                        </p:attrNameLst>
                                      </p:cBhvr>
                                      <p:to>
                                        <p:strVal val="(#ppt_y+0.4)"/>
                                      </p:to>
                                    </p:set>
                                    <p:anim from="(#ppt_y+0.4)" to="(#ppt_y)" calcmode="lin" valueType="num">
                                      <p:cBhvr>
                                        <p:cTn id="35" dur="1230" accel="100000" fill="hold">
                                          <p:stCondLst>
                                            <p:cond delay="770"/>
                                          </p:stCondLst>
                                        </p:cTn>
                                        <p:tgtEl>
                                          <p:spTgt spid="87045"/>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iterate type="lt">
                                    <p:tmPct val="10000"/>
                                  </p:iterate>
                                  <p:childTnLst>
                                    <p:set>
                                      <p:cBhvr>
                                        <p:cTn id="39" dur="1" fill="hold">
                                          <p:stCondLst>
                                            <p:cond delay="0"/>
                                          </p:stCondLst>
                                        </p:cTn>
                                        <p:tgtEl>
                                          <p:spTgt spid="87048"/>
                                        </p:tgtEl>
                                        <p:attrNameLst>
                                          <p:attrName>style.visibility</p:attrName>
                                        </p:attrNameLst>
                                      </p:cBhvr>
                                      <p:to>
                                        <p:strVal val="visible"/>
                                      </p:to>
                                    </p:set>
                                    <p:animEffect transition="in" filter="checkerboard(across)">
                                      <p:cBhvr>
                                        <p:cTn id="40" dur="1000"/>
                                        <p:tgtEl>
                                          <p:spTgt spid="87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09600" y="1066800"/>
            <a:ext cx="7467600" cy="4873625"/>
          </a:xfrm>
        </p:spPr>
        <p:txBody>
          <a:bodyPr/>
          <a:lstStyle/>
          <a:p>
            <a:pPr eaLnBrk="1" hangingPunct="1"/>
            <a:r>
              <a:rPr lang="ar-SA" smtClean="0"/>
              <a:t>ترکیب(</a:t>
            </a:r>
            <a:r>
              <a:rPr lang="en-US" smtClean="0"/>
              <a:t>Combine</a:t>
            </a:r>
            <a:r>
              <a:rPr lang="ar-SA" smtClean="0"/>
              <a:t> ) </a:t>
            </a:r>
            <a:br>
              <a:rPr lang="ar-SA" smtClean="0"/>
            </a:br>
            <a:r>
              <a:rPr lang="ar-SA" smtClean="0"/>
              <a:t>غالب ایده ها از طریق ترکیب به دست می آیند تا آن حد که عده ای معتقدند سنتز به عنوان اساس خلاقیت تلقی می گردد</a:t>
            </a:r>
            <a:r>
              <a:rPr lang="en-US" smtClean="0"/>
              <a:t> </a:t>
            </a:r>
          </a:p>
        </p:txBody>
      </p:sp>
      <p:pic>
        <p:nvPicPr>
          <p:cNvPr id="1331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762000"/>
            <a:ext cx="7467600" cy="4873625"/>
          </a:xfrm>
        </p:spPr>
        <p:txBody>
          <a:bodyPr/>
          <a:lstStyle/>
          <a:p>
            <a:pPr eaLnBrk="1" hangingPunct="1"/>
            <a:r>
              <a:rPr lang="ar-SA" smtClean="0"/>
              <a:t>سئوالهای نمونه </a:t>
            </a:r>
            <a:br>
              <a:rPr lang="ar-SA" smtClean="0"/>
            </a:br>
            <a:endParaRPr lang="en-US" smtClean="0"/>
          </a:p>
          <a:p>
            <a:pPr eaLnBrk="1" hangingPunct="1"/>
            <a:r>
              <a:rPr lang="ar-SA" smtClean="0"/>
              <a:t>ـ چه ایده هایی را می توان ترکیب کرد؟</a:t>
            </a:r>
            <a:br>
              <a:rPr lang="ar-SA" smtClean="0"/>
            </a:br>
            <a:r>
              <a:rPr lang="ar-SA" smtClean="0"/>
              <a:t>ـ یک آلیاژ چطور است؟</a:t>
            </a:r>
            <a:br>
              <a:rPr lang="ar-SA" smtClean="0"/>
            </a:br>
            <a:r>
              <a:rPr lang="ar-SA" smtClean="0"/>
              <a:t>ـ اگر مخلوط شود چه می شود؟</a:t>
            </a:r>
            <a:br>
              <a:rPr lang="ar-SA" smtClean="0"/>
            </a:br>
            <a:r>
              <a:rPr lang="ar-SA" smtClean="0"/>
              <a:t>ـ ترکیب هدفها چطور است؟</a:t>
            </a:r>
            <a:br>
              <a:rPr lang="ar-SA" smtClean="0"/>
            </a:br>
            <a:r>
              <a:rPr lang="ar-SA" smtClean="0"/>
              <a:t>ـ چطور است بطور دسته جمعی ...؟</a:t>
            </a:r>
            <a:r>
              <a:rPr lang="en-US" smtClean="0"/>
              <a:t> </a:t>
            </a:r>
          </a:p>
        </p:txBody>
      </p:sp>
      <p:pic>
        <p:nvPicPr>
          <p:cNvPr id="14339"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09600" y="765175"/>
            <a:ext cx="7467600" cy="4873625"/>
          </a:xfrm>
        </p:spPr>
        <p:txBody>
          <a:bodyPr/>
          <a:lstStyle/>
          <a:p>
            <a:pPr eaLnBrk="1" hangingPunct="1"/>
            <a:r>
              <a:rPr lang="ar-SA" smtClean="0"/>
              <a:t>مثالهای واقعی </a:t>
            </a:r>
            <a:endParaRPr lang="en-US" smtClean="0"/>
          </a:p>
          <a:p>
            <a:pPr eaLnBrk="1" hangingPunct="1"/>
            <a:r>
              <a:rPr lang="ar-SA" smtClean="0"/>
              <a:t/>
            </a:r>
            <a:br>
              <a:rPr lang="ar-SA" smtClean="0"/>
            </a:br>
            <a:r>
              <a:rPr lang="ar-SA" smtClean="0"/>
              <a:t>ـ نایلون از ترکیب هوا ،زغال ، آب،نفت،گاز و محصولات فرعی کشاورزی مانند چوب ذرت و پوست جو ساخته می شود.</a:t>
            </a:r>
            <a:br>
              <a:rPr lang="ar-SA" smtClean="0"/>
            </a:br>
            <a:r>
              <a:rPr lang="ar-SA" smtClean="0"/>
              <a:t>ـ برای شستن پنجره های قطار ،برس بزرگی ساخته شد که یک لوبه آب درون آن تعبیه شده بود.</a:t>
            </a:r>
            <a:r>
              <a:rPr lang="en-US" smtClean="0"/>
              <a:t> </a:t>
            </a:r>
          </a:p>
        </p:txBody>
      </p:sp>
      <p:pic>
        <p:nvPicPr>
          <p:cNvPr id="1536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762000" y="685800"/>
            <a:ext cx="7467600" cy="4873625"/>
          </a:xfrm>
        </p:spPr>
        <p:txBody>
          <a:bodyPr/>
          <a:lstStyle/>
          <a:p>
            <a:pPr eaLnBrk="1" hangingPunct="1">
              <a:lnSpc>
                <a:spcPct val="90000"/>
              </a:lnSpc>
            </a:pPr>
            <a:r>
              <a:rPr lang="ar-SA" smtClean="0"/>
              <a:t>تمرین سئوالات ترکیبی :</a:t>
            </a:r>
            <a:br>
              <a:rPr lang="ar-SA" smtClean="0"/>
            </a:br>
            <a:endParaRPr lang="en-US" smtClean="0"/>
          </a:p>
          <a:p>
            <a:pPr eaLnBrk="1" hangingPunct="1">
              <a:lnSpc>
                <a:spcPct val="90000"/>
              </a:lnSpc>
            </a:pPr>
            <a:r>
              <a:rPr lang="ar-SA" smtClean="0"/>
              <a:t>ـ از چه روشهایی می توان دنیا طلبی و سعادت اخروی مردم و جامعه را تواما تنظیم نمود؟</a:t>
            </a:r>
            <a:br>
              <a:rPr lang="ar-SA" smtClean="0"/>
            </a:br>
            <a:r>
              <a:rPr lang="ar-SA" smtClean="0"/>
              <a:t>ـ چطور می توان منفعت جویی فردی را با مسئولیت پذیری اجتماعی جمع کرد؟</a:t>
            </a:r>
            <a:br>
              <a:rPr lang="ar-SA" smtClean="0"/>
            </a:br>
            <a:r>
              <a:rPr lang="ar-SA" smtClean="0"/>
              <a:t>ـ کدامیک از وسایل اداری یا آشپزخانه را می توان با هم ادغام کرد؟</a:t>
            </a:r>
            <a:br>
              <a:rPr lang="ar-SA" smtClean="0"/>
            </a:br>
            <a:r>
              <a:rPr lang="ar-SA" smtClean="0"/>
              <a:t>ـ چطور می توان پیتزا را با غذاهای ایرانی ادغام کرد؟</a:t>
            </a:r>
            <a:r>
              <a:rPr lang="en-US" smtClean="0"/>
              <a:t> </a:t>
            </a:r>
          </a:p>
        </p:txBody>
      </p:sp>
      <p:pic>
        <p:nvPicPr>
          <p:cNvPr id="16387"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dog2"/>
          <p:cNvPicPr>
            <a:picLocks noChangeAspect="1" noChangeArrowheads="1"/>
          </p:cNvPicPr>
          <p:nvPr/>
        </p:nvPicPr>
        <p:blipFill>
          <a:blip r:embed="rId2" cstate="print">
            <a:lum bright="16000"/>
          </a:blip>
          <a:srcRect/>
          <a:stretch>
            <a:fillRect/>
          </a:stretch>
        </p:blipFill>
        <p:spPr bwMode="auto">
          <a:xfrm>
            <a:off x="0" y="2205038"/>
            <a:ext cx="4356100" cy="2265362"/>
          </a:xfrm>
          <a:prstGeom prst="rect">
            <a:avLst/>
          </a:prstGeom>
          <a:noFill/>
          <a:ln w="9525">
            <a:noFill/>
            <a:miter lim="800000"/>
            <a:headEnd/>
            <a:tailEnd/>
          </a:ln>
        </p:spPr>
      </p:pic>
      <p:pic>
        <p:nvPicPr>
          <p:cNvPr id="88067" name="Picture 3" descr="dog1"/>
          <p:cNvPicPr>
            <a:picLocks noChangeAspect="1" noChangeArrowheads="1"/>
          </p:cNvPicPr>
          <p:nvPr/>
        </p:nvPicPr>
        <p:blipFill>
          <a:blip r:embed="rId3" cstate="print">
            <a:lum bright="16000"/>
          </a:blip>
          <a:srcRect/>
          <a:stretch>
            <a:fillRect/>
          </a:stretch>
        </p:blipFill>
        <p:spPr bwMode="auto">
          <a:xfrm>
            <a:off x="0" y="4437063"/>
            <a:ext cx="4356100" cy="2420937"/>
          </a:xfrm>
          <a:prstGeom prst="rect">
            <a:avLst/>
          </a:prstGeom>
          <a:noFill/>
          <a:ln w="9525">
            <a:noFill/>
            <a:miter lim="800000"/>
            <a:headEnd/>
            <a:tailEnd/>
          </a:ln>
        </p:spPr>
      </p:pic>
      <p:pic>
        <p:nvPicPr>
          <p:cNvPr id="88068" name="Picture 4" descr="dog3"/>
          <p:cNvPicPr>
            <a:picLocks noChangeAspect="1" noChangeArrowheads="1"/>
          </p:cNvPicPr>
          <p:nvPr/>
        </p:nvPicPr>
        <p:blipFill>
          <a:blip r:embed="rId4" cstate="print">
            <a:lum bright="16000"/>
          </a:blip>
          <a:srcRect/>
          <a:stretch>
            <a:fillRect/>
          </a:stretch>
        </p:blipFill>
        <p:spPr bwMode="auto">
          <a:xfrm>
            <a:off x="0" y="0"/>
            <a:ext cx="4356100" cy="2205038"/>
          </a:xfrm>
          <a:prstGeom prst="rect">
            <a:avLst/>
          </a:prstGeom>
          <a:noFill/>
          <a:ln w="9525">
            <a:noFill/>
            <a:miter lim="800000"/>
            <a:headEnd/>
            <a:tailEnd/>
          </a:ln>
        </p:spPr>
      </p:pic>
      <p:pic>
        <p:nvPicPr>
          <p:cNvPr id="88069" name="Picture 5" descr="dog4"/>
          <p:cNvPicPr>
            <a:picLocks noChangeAspect="1" noChangeArrowheads="1"/>
          </p:cNvPicPr>
          <p:nvPr/>
        </p:nvPicPr>
        <p:blipFill>
          <a:blip r:embed="rId5" cstate="print">
            <a:lum bright="16000"/>
          </a:blip>
          <a:srcRect/>
          <a:stretch>
            <a:fillRect/>
          </a:stretch>
        </p:blipFill>
        <p:spPr bwMode="auto">
          <a:xfrm>
            <a:off x="4356100" y="4437063"/>
            <a:ext cx="4787900" cy="2420937"/>
          </a:xfrm>
          <a:prstGeom prst="rect">
            <a:avLst/>
          </a:prstGeom>
          <a:noFill/>
          <a:ln w="9525">
            <a:noFill/>
            <a:miter lim="800000"/>
            <a:headEnd/>
            <a:tailEnd/>
          </a:ln>
        </p:spPr>
      </p:pic>
      <p:pic>
        <p:nvPicPr>
          <p:cNvPr id="88070" name="Picture 6" descr="dog6"/>
          <p:cNvPicPr>
            <a:picLocks noChangeAspect="1" noChangeArrowheads="1"/>
          </p:cNvPicPr>
          <p:nvPr/>
        </p:nvPicPr>
        <p:blipFill>
          <a:blip r:embed="rId6" cstate="print">
            <a:lum bright="16000"/>
          </a:blip>
          <a:srcRect/>
          <a:stretch>
            <a:fillRect/>
          </a:stretch>
        </p:blipFill>
        <p:spPr bwMode="auto">
          <a:xfrm>
            <a:off x="4356100" y="2205038"/>
            <a:ext cx="4787900" cy="2263775"/>
          </a:xfrm>
          <a:prstGeom prst="rect">
            <a:avLst/>
          </a:prstGeom>
          <a:noFill/>
          <a:ln w="9525">
            <a:noFill/>
            <a:miter lim="800000"/>
            <a:headEnd/>
            <a:tailEnd/>
          </a:ln>
        </p:spPr>
      </p:pic>
      <p:pic>
        <p:nvPicPr>
          <p:cNvPr id="88071" name="Picture 7" descr="dog5"/>
          <p:cNvPicPr>
            <a:picLocks noChangeAspect="1" noChangeArrowheads="1"/>
          </p:cNvPicPr>
          <p:nvPr/>
        </p:nvPicPr>
        <p:blipFill>
          <a:blip r:embed="rId7" cstate="print">
            <a:lum bright="16000"/>
          </a:blip>
          <a:srcRect/>
          <a:stretch>
            <a:fillRect/>
          </a:stretch>
        </p:blipFill>
        <p:spPr bwMode="auto">
          <a:xfrm>
            <a:off x="4356100" y="0"/>
            <a:ext cx="4787900" cy="2205038"/>
          </a:xfrm>
          <a:prstGeom prst="rect">
            <a:avLst/>
          </a:prstGeom>
          <a:noFill/>
          <a:ln w="9525">
            <a:noFill/>
            <a:miter lim="800000"/>
            <a:headEnd/>
            <a:tailEnd/>
          </a:ln>
        </p:spPr>
      </p:pic>
      <p:sp>
        <p:nvSpPr>
          <p:cNvPr id="88072" name="Rectangle 8"/>
          <p:cNvSpPr>
            <a:spLocks noGrp="1" noChangeArrowheads="1"/>
          </p:cNvSpPr>
          <p:nvPr>
            <p:ph type="title"/>
          </p:nvPr>
        </p:nvSpPr>
        <p:spPr>
          <a:xfrm>
            <a:off x="539750" y="2781300"/>
            <a:ext cx="8229600" cy="1143000"/>
          </a:xfrm>
        </p:spPr>
        <p:txBody>
          <a:bodyPr/>
          <a:lstStyle/>
          <a:p>
            <a:pPr eaLnBrk="1" hangingPunct="1">
              <a:defRPr/>
            </a:pPr>
            <a:r>
              <a:rPr lang="en-US" sz="8800" b="1" smtClean="0">
                <a:solidFill>
                  <a:srgbClr val="000099"/>
                </a:solidFill>
                <a:effectLst>
                  <a:outerShdw blurRad="38100" dist="38100" dir="2700000" algn="tl">
                    <a:srgbClr val="C0C0C0"/>
                  </a:outerShdw>
                </a:effectLst>
                <a:cs typeface="2  Homa" pitchFamily="2" charset="-78"/>
              </a:rPr>
              <a:t>A</a:t>
            </a:r>
            <a:r>
              <a:rPr lang="en-US" sz="7200" b="1" smtClean="0">
                <a:solidFill>
                  <a:srgbClr val="000099"/>
                </a:solidFill>
                <a:effectLst>
                  <a:outerShdw blurRad="38100" dist="38100" dir="2700000" algn="tl">
                    <a:srgbClr val="C0C0C0"/>
                  </a:outerShdw>
                </a:effectLst>
                <a:cs typeface="2  Homa" pitchFamily="2" charset="-78"/>
              </a:rPr>
              <a:t>dapt(adopt)</a:t>
            </a:r>
            <a:r>
              <a:rPr lang="fa-IR" sz="6000" b="1" smtClean="0">
                <a:solidFill>
                  <a:srgbClr val="FFFF00"/>
                </a:solidFill>
                <a:cs typeface="2  Homa" pitchFamily="2" charset="-78"/>
              </a:rPr>
              <a:t/>
            </a:r>
            <a:br>
              <a:rPr lang="fa-IR" sz="6000" b="1" smtClean="0">
                <a:solidFill>
                  <a:srgbClr val="FFFF00"/>
                </a:solidFill>
                <a:cs typeface="2  Homa" pitchFamily="2" charset="-78"/>
              </a:rPr>
            </a:br>
            <a:r>
              <a:rPr lang="en-US" sz="4000" b="1" smtClean="0">
                <a:solidFill>
                  <a:srgbClr val="FFFF00"/>
                </a:solidFill>
                <a:cs typeface="2  Homa" pitchFamily="2" charset="-78"/>
              </a:rPr>
              <a:t/>
            </a:r>
            <a:br>
              <a:rPr lang="en-US" sz="4000" b="1" smtClean="0">
                <a:solidFill>
                  <a:srgbClr val="FFFF00"/>
                </a:solidFill>
                <a:cs typeface="2  Homa" pitchFamily="2" charset="-78"/>
              </a:rPr>
            </a:br>
            <a:endParaRPr lang="en-US" sz="4800" b="1" smtClean="0">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8071"/>
                                        </p:tgtEl>
                                        <p:attrNameLst>
                                          <p:attrName>style.visibility</p:attrName>
                                        </p:attrNameLst>
                                      </p:cBhvr>
                                      <p:to>
                                        <p:strVal val="visible"/>
                                      </p:to>
                                    </p:set>
                                    <p:animEffect transition="in" filter="checkerboard(across)">
                                      <p:cBhvr>
                                        <p:cTn id="7" dur="500"/>
                                        <p:tgtEl>
                                          <p:spTgt spid="8807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8068"/>
                                        </p:tgtEl>
                                        <p:attrNameLst>
                                          <p:attrName>style.visibility</p:attrName>
                                        </p:attrNameLst>
                                      </p:cBhvr>
                                      <p:to>
                                        <p:strVal val="visible"/>
                                      </p:to>
                                    </p:set>
                                    <p:anim calcmode="lin" valueType="num">
                                      <p:cBhvr additive="base">
                                        <p:cTn id="12" dur="500" fill="hold"/>
                                        <p:tgtEl>
                                          <p:spTgt spid="88068"/>
                                        </p:tgtEl>
                                        <p:attrNameLst>
                                          <p:attrName>ppt_x</p:attrName>
                                        </p:attrNameLst>
                                      </p:cBhvr>
                                      <p:tavLst>
                                        <p:tav tm="0">
                                          <p:val>
                                            <p:strVal val="#ppt_x"/>
                                          </p:val>
                                        </p:tav>
                                        <p:tav tm="100000">
                                          <p:val>
                                            <p:strVal val="#ppt_x"/>
                                          </p:val>
                                        </p:tav>
                                      </p:tavLst>
                                    </p:anim>
                                    <p:anim calcmode="lin" valueType="num">
                                      <p:cBhvr additive="base">
                                        <p:cTn id="13" dur="500" fill="hold"/>
                                        <p:tgtEl>
                                          <p:spTgt spid="8806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8066"/>
                                        </p:tgtEl>
                                        <p:attrNameLst>
                                          <p:attrName>style.visibility</p:attrName>
                                        </p:attrNameLst>
                                      </p:cBhvr>
                                      <p:to>
                                        <p:strVal val="visible"/>
                                      </p:to>
                                    </p:set>
                                    <p:animEffect transition="in" filter="box(in)">
                                      <p:cBhvr>
                                        <p:cTn id="18" dur="500"/>
                                        <p:tgtEl>
                                          <p:spTgt spid="8806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8070"/>
                                        </p:tgtEl>
                                        <p:attrNameLst>
                                          <p:attrName>style.visibility</p:attrName>
                                        </p:attrNameLst>
                                      </p:cBhvr>
                                      <p:to>
                                        <p:strVal val="visible"/>
                                      </p:to>
                                    </p:set>
                                    <p:anim calcmode="lin" valueType="num">
                                      <p:cBhvr additive="base">
                                        <p:cTn id="23" dur="500" fill="hold"/>
                                        <p:tgtEl>
                                          <p:spTgt spid="88070"/>
                                        </p:tgtEl>
                                        <p:attrNameLst>
                                          <p:attrName>ppt_x</p:attrName>
                                        </p:attrNameLst>
                                      </p:cBhvr>
                                      <p:tavLst>
                                        <p:tav tm="0">
                                          <p:val>
                                            <p:strVal val="#ppt_x"/>
                                          </p:val>
                                        </p:tav>
                                        <p:tav tm="100000">
                                          <p:val>
                                            <p:strVal val="#ppt_x"/>
                                          </p:val>
                                        </p:tav>
                                      </p:tavLst>
                                    </p:anim>
                                    <p:anim calcmode="lin" valueType="num">
                                      <p:cBhvr additive="base">
                                        <p:cTn id="24" dur="500" fill="hold"/>
                                        <p:tgtEl>
                                          <p:spTgt spid="8807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88069"/>
                                        </p:tgtEl>
                                        <p:attrNameLst>
                                          <p:attrName>style.visibility</p:attrName>
                                        </p:attrNameLst>
                                      </p:cBhvr>
                                      <p:to>
                                        <p:strVal val="visible"/>
                                      </p:to>
                                    </p:set>
                                    <p:animEffect transition="in" filter="fade">
                                      <p:cBhvr>
                                        <p:cTn id="29" dur="770" decel="100000"/>
                                        <p:tgtEl>
                                          <p:spTgt spid="88069"/>
                                        </p:tgtEl>
                                      </p:cBhvr>
                                    </p:animEffect>
                                    <p:animScale>
                                      <p:cBhvr>
                                        <p:cTn id="30" dur="770" decel="100000"/>
                                        <p:tgtEl>
                                          <p:spTgt spid="88069"/>
                                        </p:tgtEl>
                                      </p:cBhvr>
                                      <p:from x="10000" y="10000"/>
                                      <p:to x="200000" y="450000"/>
                                    </p:animScale>
                                    <p:animScale>
                                      <p:cBhvr>
                                        <p:cTn id="31" dur="1230" accel="100000" fill="hold">
                                          <p:stCondLst>
                                            <p:cond delay="770"/>
                                          </p:stCondLst>
                                        </p:cTn>
                                        <p:tgtEl>
                                          <p:spTgt spid="88069"/>
                                        </p:tgtEl>
                                      </p:cBhvr>
                                      <p:from x="200000" y="450000"/>
                                      <p:to x="100000" y="100000"/>
                                    </p:animScale>
                                    <p:set>
                                      <p:cBhvr>
                                        <p:cTn id="32" dur="770" fill="hold"/>
                                        <p:tgtEl>
                                          <p:spTgt spid="88069"/>
                                        </p:tgtEl>
                                        <p:attrNameLst>
                                          <p:attrName>ppt_x</p:attrName>
                                        </p:attrNameLst>
                                      </p:cBhvr>
                                      <p:to>
                                        <p:strVal val="(0.5)"/>
                                      </p:to>
                                    </p:set>
                                    <p:anim from="(0.5)" to="(#ppt_x)" calcmode="lin" valueType="num">
                                      <p:cBhvr>
                                        <p:cTn id="33" dur="1230" accel="100000" fill="hold">
                                          <p:stCondLst>
                                            <p:cond delay="770"/>
                                          </p:stCondLst>
                                        </p:cTn>
                                        <p:tgtEl>
                                          <p:spTgt spid="88069"/>
                                        </p:tgtEl>
                                        <p:attrNameLst>
                                          <p:attrName>ppt_x</p:attrName>
                                        </p:attrNameLst>
                                      </p:cBhvr>
                                    </p:anim>
                                    <p:set>
                                      <p:cBhvr>
                                        <p:cTn id="34" dur="770" fill="hold"/>
                                        <p:tgtEl>
                                          <p:spTgt spid="88069"/>
                                        </p:tgtEl>
                                        <p:attrNameLst>
                                          <p:attrName>ppt_y</p:attrName>
                                        </p:attrNameLst>
                                      </p:cBhvr>
                                      <p:to>
                                        <p:strVal val="(#ppt_y+0.4)"/>
                                      </p:to>
                                    </p:set>
                                    <p:anim from="(#ppt_y+0.4)" to="(#ppt_y)" calcmode="lin" valueType="num">
                                      <p:cBhvr>
                                        <p:cTn id="35" dur="1230" accel="100000" fill="hold">
                                          <p:stCondLst>
                                            <p:cond delay="770"/>
                                          </p:stCondLst>
                                        </p:cTn>
                                        <p:tgtEl>
                                          <p:spTgt spid="88069"/>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88067"/>
                                        </p:tgtEl>
                                        <p:attrNameLst>
                                          <p:attrName>style.visibility</p:attrName>
                                        </p:attrNameLst>
                                      </p:cBhvr>
                                      <p:to>
                                        <p:strVal val="visible"/>
                                      </p:to>
                                    </p:set>
                                    <p:animEffect transition="in" filter="strips(downLeft)">
                                      <p:cBhvr>
                                        <p:cTn id="40" dur="500"/>
                                        <p:tgtEl>
                                          <p:spTgt spid="88067"/>
                                        </p:tgtEl>
                                      </p:cBhvr>
                                    </p:animEffect>
                                  </p:childTnLst>
                                </p:cTn>
                              </p:par>
                            </p:childTnLst>
                          </p:cTn>
                        </p:par>
                      </p:childTnLst>
                    </p:cTn>
                  </p:par>
                  <p:par>
                    <p:cTn id="41" fill="hold">
                      <p:stCondLst>
                        <p:cond delay="indefinite"/>
                      </p:stCondLst>
                      <p:childTnLst>
                        <p:par>
                          <p:cTn id="42" fill="hold">
                            <p:stCondLst>
                              <p:cond delay="0"/>
                            </p:stCondLst>
                            <p:childTnLst>
                              <p:par>
                                <p:cTn id="43" presetID="51" presetClass="entr" presetSubtype="0" fill="hold" grpId="0" nodeType="clickEffect">
                                  <p:stCondLst>
                                    <p:cond delay="0"/>
                                  </p:stCondLst>
                                  <p:childTnLst>
                                    <p:set>
                                      <p:cBhvr>
                                        <p:cTn id="44" dur="1" fill="hold">
                                          <p:stCondLst>
                                            <p:cond delay="0"/>
                                          </p:stCondLst>
                                        </p:cTn>
                                        <p:tgtEl>
                                          <p:spTgt spid="88072"/>
                                        </p:tgtEl>
                                        <p:attrNameLst>
                                          <p:attrName>style.visibility</p:attrName>
                                        </p:attrNameLst>
                                      </p:cBhvr>
                                      <p:to>
                                        <p:strVal val="visible"/>
                                      </p:to>
                                    </p:set>
                                    <p:animEffect transition="in" filter="fade">
                                      <p:cBhvr>
                                        <p:cTn id="45" dur="770" decel="100000"/>
                                        <p:tgtEl>
                                          <p:spTgt spid="88072"/>
                                        </p:tgtEl>
                                      </p:cBhvr>
                                    </p:animEffect>
                                    <p:animScale>
                                      <p:cBhvr>
                                        <p:cTn id="46" dur="770" decel="100000"/>
                                        <p:tgtEl>
                                          <p:spTgt spid="88072"/>
                                        </p:tgtEl>
                                      </p:cBhvr>
                                      <p:from x="10000" y="10000"/>
                                      <p:to x="200000" y="450000"/>
                                    </p:animScale>
                                    <p:animScale>
                                      <p:cBhvr>
                                        <p:cTn id="47" dur="1230" accel="100000" fill="hold">
                                          <p:stCondLst>
                                            <p:cond delay="770"/>
                                          </p:stCondLst>
                                        </p:cTn>
                                        <p:tgtEl>
                                          <p:spTgt spid="88072"/>
                                        </p:tgtEl>
                                      </p:cBhvr>
                                      <p:from x="200000" y="450000"/>
                                      <p:to x="100000" y="100000"/>
                                    </p:animScale>
                                    <p:set>
                                      <p:cBhvr>
                                        <p:cTn id="48" dur="770" fill="hold"/>
                                        <p:tgtEl>
                                          <p:spTgt spid="88072"/>
                                        </p:tgtEl>
                                        <p:attrNameLst>
                                          <p:attrName>ppt_x</p:attrName>
                                        </p:attrNameLst>
                                      </p:cBhvr>
                                      <p:to>
                                        <p:strVal val="(0.5)"/>
                                      </p:to>
                                    </p:set>
                                    <p:anim from="(0.5)" to="(#ppt_x)" calcmode="lin" valueType="num">
                                      <p:cBhvr>
                                        <p:cTn id="49" dur="1230" accel="100000" fill="hold">
                                          <p:stCondLst>
                                            <p:cond delay="770"/>
                                          </p:stCondLst>
                                        </p:cTn>
                                        <p:tgtEl>
                                          <p:spTgt spid="88072"/>
                                        </p:tgtEl>
                                        <p:attrNameLst>
                                          <p:attrName>ppt_x</p:attrName>
                                        </p:attrNameLst>
                                      </p:cBhvr>
                                    </p:anim>
                                    <p:set>
                                      <p:cBhvr>
                                        <p:cTn id="50" dur="770" fill="hold"/>
                                        <p:tgtEl>
                                          <p:spTgt spid="88072"/>
                                        </p:tgtEl>
                                        <p:attrNameLst>
                                          <p:attrName>ppt_y</p:attrName>
                                        </p:attrNameLst>
                                      </p:cBhvr>
                                      <p:to>
                                        <p:strVal val="(#ppt_y+0.4)"/>
                                      </p:to>
                                    </p:set>
                                    <p:anim from="(#ppt_y+0.4)" to="(#ppt_y)" calcmode="lin" valueType="num">
                                      <p:cBhvr>
                                        <p:cTn id="51" dur="1230" accel="100000" fill="hold">
                                          <p:stCondLst>
                                            <p:cond delay="770"/>
                                          </p:stCondLst>
                                        </p:cTn>
                                        <p:tgtEl>
                                          <p:spTgt spid="8807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295400" y="457200"/>
            <a:ext cx="7467600" cy="4873625"/>
          </a:xfrm>
        </p:spPr>
        <p:txBody>
          <a:bodyPr/>
          <a:lstStyle/>
          <a:p>
            <a:pPr eaLnBrk="1" hangingPunct="1"/>
            <a:r>
              <a:rPr lang="ar-SA" smtClean="0"/>
              <a:t/>
            </a:r>
            <a:br>
              <a:rPr lang="ar-SA" smtClean="0"/>
            </a:br>
            <a:r>
              <a:rPr lang="ar-SA" smtClean="0"/>
              <a:t>اقتباس یا انطباق (</a:t>
            </a:r>
            <a:r>
              <a:rPr lang="en-US" smtClean="0"/>
              <a:t>Adapt or Adopt</a:t>
            </a:r>
            <a:r>
              <a:rPr lang="ar-SA" smtClean="0"/>
              <a:t> ) </a:t>
            </a:r>
            <a:br>
              <a:rPr lang="ar-SA" smtClean="0"/>
            </a:br>
            <a:r>
              <a:rPr lang="ar-SA" smtClean="0"/>
              <a:t>بجاست که در هر گونه تلاش به منظور ایده جویی ،تمام مشابهات ممکن جستجو گردد.البته برای این منظور باید از تداعی معانی استفاده کرد. طرح پرسشهای زیر برای هدایت ذهن و نیز اینکه قدرت تصور به سمت تداعی معانی برود،بسیار مفید است .همچنین این پرسشها کمک شایانی است برای اقتباس از موارد مشابه یا انطباق موضوع با مواردیگر.</a:t>
            </a:r>
            <a:r>
              <a:rPr lang="en-US" smtClean="0"/>
              <a:t> </a:t>
            </a:r>
          </a:p>
        </p:txBody>
      </p:sp>
      <p:pic>
        <p:nvPicPr>
          <p:cNvPr id="1843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838200" y="685800"/>
            <a:ext cx="7467600" cy="4873625"/>
          </a:xfrm>
        </p:spPr>
        <p:txBody>
          <a:bodyPr/>
          <a:lstStyle/>
          <a:p>
            <a:pPr eaLnBrk="1" hangingPunct="1"/>
            <a:r>
              <a:rPr lang="ar-SA" smtClean="0"/>
              <a:t>سئوالهای نمونه </a:t>
            </a:r>
            <a:br>
              <a:rPr lang="ar-SA" smtClean="0"/>
            </a:br>
            <a:endParaRPr lang="en-US" smtClean="0"/>
          </a:p>
          <a:p>
            <a:pPr eaLnBrk="1" hangingPunct="1"/>
            <a:r>
              <a:rPr lang="ar-SA" smtClean="0"/>
              <a:t>ـ این را شبیه چه چیزی می توانیم بسازیم؟</a:t>
            </a:r>
            <a:br>
              <a:rPr lang="ar-SA" smtClean="0"/>
            </a:br>
            <a:r>
              <a:rPr lang="ar-SA" smtClean="0"/>
              <a:t>ـ آیا چیز مشابهی وجود دارد که بتوان از آن اقتباس کرد؟</a:t>
            </a:r>
            <a:br>
              <a:rPr lang="ar-SA" smtClean="0"/>
            </a:br>
            <a:r>
              <a:rPr lang="ar-SA" smtClean="0"/>
              <a:t>ـ چه ایده های دیگری پیشنهاد می کنید؟</a:t>
            </a:r>
            <a:br>
              <a:rPr lang="ar-SA" smtClean="0"/>
            </a:br>
            <a:r>
              <a:rPr lang="ar-SA" smtClean="0"/>
              <a:t>ـ این به چه چیز شبیه است؟</a:t>
            </a:r>
            <a:r>
              <a:rPr lang="en-US" smtClean="0"/>
              <a:t> </a:t>
            </a:r>
          </a:p>
        </p:txBody>
      </p:sp>
      <p:pic>
        <p:nvPicPr>
          <p:cNvPr id="19459"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066800" y="307975"/>
            <a:ext cx="7467600" cy="4873625"/>
          </a:xfrm>
        </p:spPr>
        <p:txBody>
          <a:bodyPr/>
          <a:lstStyle/>
          <a:p>
            <a:pPr eaLnBrk="1" hangingPunct="1">
              <a:lnSpc>
                <a:spcPct val="130000"/>
              </a:lnSpc>
            </a:pPr>
            <a:r>
              <a:rPr lang="ar-SA" sz="2400" smtClean="0">
                <a:latin typeface="Cordia New" pitchFamily="34" charset="-34"/>
              </a:rPr>
              <a:t>مثالهای واقعی </a:t>
            </a:r>
            <a:br>
              <a:rPr lang="ar-SA" sz="2400" smtClean="0">
                <a:latin typeface="Cordia New" pitchFamily="34" charset="-34"/>
              </a:rPr>
            </a:br>
            <a:endParaRPr lang="en-US" sz="2400" smtClean="0">
              <a:latin typeface="Cordia New" pitchFamily="34" charset="-34"/>
            </a:endParaRPr>
          </a:p>
          <a:p>
            <a:pPr eaLnBrk="1" hangingPunct="1">
              <a:lnSpc>
                <a:spcPct val="130000"/>
              </a:lnSpc>
            </a:pPr>
            <a:r>
              <a:rPr lang="ar-SA" sz="2400" smtClean="0">
                <a:latin typeface="Cordia New" pitchFamily="34" charset="-34"/>
              </a:rPr>
              <a:t>ـ رودلف دیزل،ساخت موتورهای دیزلی را از فندک اقتباس کرد.</a:t>
            </a:r>
            <a:br>
              <a:rPr lang="ar-SA" sz="2400" smtClean="0">
                <a:latin typeface="Cordia New" pitchFamily="34" charset="-34"/>
              </a:rPr>
            </a:br>
            <a:r>
              <a:rPr lang="ar-SA" sz="2400" smtClean="0">
                <a:latin typeface="Cordia New" pitchFamily="34" charset="-34"/>
              </a:rPr>
              <a:t>ـ در جنگ جهانی دوم ،نیروهای مسلح امریکا نیاز مبرمی به هواپیما داشتند لیکن هر هواپیما می بایستی تا آخرین پیچ و مهره کامل می بود.کارگران زن باید مهره های فولادی را به داخل سیم کرده و روی آن گرانیت بپاشند.یک سرپرست با اقتباس از پیچ چوب پنبه باز کنی ،سیم بلندی را گرفته و آن را به صورت پیچهای چوب پنبه باز کن در آورد.این سیم وقتی به سرعت در درون جعبه ی پر از مهره می چرخید،می توانست بیش از یکصد مهره در دقیقه بیرون آورد</a:t>
            </a:r>
            <a:r>
              <a:rPr lang="en-US" sz="2400" smtClean="0"/>
              <a:t> </a:t>
            </a:r>
          </a:p>
        </p:txBody>
      </p:sp>
      <p:pic>
        <p:nvPicPr>
          <p:cNvPr id="2048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5800" y="609600"/>
            <a:ext cx="7467600" cy="4873625"/>
          </a:xfrm>
        </p:spPr>
        <p:txBody>
          <a:bodyPr/>
          <a:lstStyle/>
          <a:p>
            <a:pPr eaLnBrk="1" hangingPunct="1">
              <a:lnSpc>
                <a:spcPct val="90000"/>
              </a:lnSpc>
            </a:pPr>
            <a:r>
              <a:rPr lang="ar-SA" smtClean="0"/>
              <a:t>تمرین سئوالات اقتباسی:</a:t>
            </a:r>
            <a:br>
              <a:rPr lang="ar-SA" smtClean="0"/>
            </a:br>
            <a:endParaRPr lang="en-US" smtClean="0"/>
          </a:p>
          <a:p>
            <a:pPr eaLnBrk="1" hangingPunct="1">
              <a:lnSpc>
                <a:spcPct val="90000"/>
              </a:lnSpc>
            </a:pPr>
            <a:r>
              <a:rPr lang="ar-SA" smtClean="0"/>
              <a:t>ـ چطور می توان از واژه و شرایط "بهشت" و "جهنم" برای سازماندهی ،سیستم های کنترل ،تشویق و پاداش و پیشنهادها در سازمان الهام گرفت؟</a:t>
            </a:r>
            <a:br>
              <a:rPr lang="ar-SA" smtClean="0"/>
            </a:br>
            <a:r>
              <a:rPr lang="ar-SA" smtClean="0"/>
              <a:t>ـ فرض کنید تولید کننده تشک هستید،برای تولید تشک از چه چیزهایی می توانید الهام بگیرید؟</a:t>
            </a:r>
            <a:br>
              <a:rPr lang="ar-SA" smtClean="0"/>
            </a:br>
            <a:r>
              <a:rPr lang="ar-SA" smtClean="0"/>
              <a:t>ـ تصور کنید تولید کننده ی خودکار هستید و می خواهید در کارتان از پنیر الهام بگیرید؟</a:t>
            </a:r>
            <a:br>
              <a:rPr lang="ar-SA" smtClean="0"/>
            </a:br>
            <a:r>
              <a:rPr lang="ar-SA" smtClean="0"/>
              <a:t>ـ تلویزیون را شبیه چه چیزهایی می توان ساخت؟</a:t>
            </a:r>
            <a:r>
              <a:rPr lang="en-US" smtClean="0"/>
              <a:t> </a:t>
            </a:r>
          </a:p>
        </p:txBody>
      </p:sp>
      <p:pic>
        <p:nvPicPr>
          <p:cNvPr id="21507"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ctrTitle" idx="4294967295"/>
          </p:nvPr>
        </p:nvSpPr>
        <p:spPr>
          <a:xfrm>
            <a:off x="2286000" y="3124200"/>
            <a:ext cx="6172200" cy="1893888"/>
          </a:xfrm>
        </p:spPr>
        <p:txBody>
          <a:bodyPr/>
          <a:lstStyle/>
          <a:p>
            <a:pPr eaLnBrk="1" hangingPunct="1">
              <a:defRPr/>
            </a:pPr>
            <a:r>
              <a:rPr lang="fa-IR" sz="8000" i="1" dirty="0" smtClean="0">
                <a:solidFill>
                  <a:srgbClr val="D50519"/>
                </a:solidFill>
                <a:effectLst>
                  <a:outerShdw blurRad="38100" dist="38100" dir="2700000" algn="tl">
                    <a:srgbClr val="C0C0C0"/>
                  </a:outerShdw>
                </a:effectLst>
              </a:rPr>
              <a:t>تکنیک اسکمپر</a:t>
            </a:r>
            <a:br>
              <a:rPr lang="fa-IR" sz="8000" i="1" dirty="0" smtClean="0">
                <a:solidFill>
                  <a:srgbClr val="D50519"/>
                </a:solidFill>
                <a:effectLst>
                  <a:outerShdw blurRad="38100" dist="38100" dir="2700000" algn="tl">
                    <a:srgbClr val="C0C0C0"/>
                  </a:outerShdw>
                </a:effectLst>
              </a:rPr>
            </a:br>
            <a:r>
              <a:rPr lang="fa-IR" sz="7200" dirty="0" smtClean="0">
                <a:solidFill>
                  <a:schemeClr val="tx2"/>
                </a:solidFill>
                <a:effectLst>
                  <a:outerShdw blurRad="38100" dist="38100" dir="2700000" algn="tl">
                    <a:srgbClr val="C0C0C0"/>
                  </a:outerShdw>
                </a:effectLst>
              </a:rPr>
              <a:t/>
            </a:r>
            <a:br>
              <a:rPr lang="fa-IR" sz="7200" dirty="0" smtClean="0">
                <a:solidFill>
                  <a:schemeClr val="tx2"/>
                </a:solidFill>
                <a:effectLst>
                  <a:outerShdw blurRad="38100" dist="38100" dir="2700000" algn="tl">
                    <a:srgbClr val="C0C0C0"/>
                  </a:outerShdw>
                </a:effectLst>
              </a:rPr>
            </a:br>
            <a:r>
              <a:rPr lang="fa-IR" sz="7200" dirty="0" smtClean="0">
                <a:solidFill>
                  <a:schemeClr val="tx2"/>
                </a:solidFill>
                <a:effectLst>
                  <a:outerShdw blurRad="38100" dist="38100" dir="2700000" algn="tl">
                    <a:srgbClr val="C0C0C0"/>
                  </a:outerShdw>
                </a:effectLst>
              </a:rPr>
              <a:t/>
            </a:r>
            <a:br>
              <a:rPr lang="fa-IR" sz="7200" dirty="0" smtClean="0">
                <a:solidFill>
                  <a:schemeClr val="tx2"/>
                </a:solidFill>
                <a:effectLst>
                  <a:outerShdw blurRad="38100" dist="38100" dir="2700000" algn="tl">
                    <a:srgbClr val="C0C0C0"/>
                  </a:outerShdw>
                </a:effectLst>
              </a:rPr>
            </a:br>
            <a:r>
              <a:rPr lang="fa-IR" dirty="0" smtClean="0">
                <a:solidFill>
                  <a:schemeClr val="tx2"/>
                </a:solidFill>
                <a:effectLst>
                  <a:outerShdw blurRad="38100" dist="38100" dir="2700000" algn="tl">
                    <a:srgbClr val="C0C0C0"/>
                  </a:outerShdw>
                </a:effectLst>
              </a:rPr>
              <a:t>تهیه کننده </a:t>
            </a:r>
            <a:r>
              <a:rPr lang="fa-IR" smtClean="0">
                <a:solidFill>
                  <a:schemeClr val="tx2"/>
                </a:solidFill>
                <a:effectLst>
                  <a:outerShdw blurRad="38100" dist="38100" dir="2700000" algn="tl">
                    <a:srgbClr val="C0C0C0"/>
                  </a:outerShdw>
                </a:effectLst>
              </a:rPr>
              <a:t>: نوراله</a:t>
            </a:r>
            <a:r>
              <a:rPr lang="fa-IR" dirty="0" smtClean="0">
                <a:solidFill>
                  <a:schemeClr val="tx2"/>
                </a:solidFill>
                <a:effectLst>
                  <a:outerShdw blurRad="38100" dist="38100" dir="2700000" algn="tl">
                    <a:srgbClr val="C0C0C0"/>
                  </a:outerShdw>
                </a:effectLst>
              </a:rPr>
              <a:t/>
            </a:r>
            <a:br>
              <a:rPr lang="fa-IR" dirty="0" smtClean="0">
                <a:solidFill>
                  <a:schemeClr val="tx2"/>
                </a:solidFill>
                <a:effectLst>
                  <a:outerShdw blurRad="38100" dist="38100" dir="2700000" algn="tl">
                    <a:srgbClr val="C0C0C0"/>
                  </a:outerShdw>
                </a:effectLst>
              </a:rPr>
            </a:br>
            <a:r>
              <a:rPr lang="fa-IR" dirty="0" smtClean="0">
                <a:solidFill>
                  <a:schemeClr val="tx2"/>
                </a:solidFill>
                <a:effectLst>
                  <a:outerShdw blurRad="38100" dist="38100" dir="2700000" algn="tl">
                    <a:srgbClr val="C0C0C0"/>
                  </a:outerShdw>
                </a:effectLst>
              </a:rPr>
              <a:t>                                      </a:t>
            </a:r>
            <a:endParaRPr lang="en-US" dirty="0" smtClean="0">
              <a:solidFill>
                <a:schemeClr val="tx2"/>
              </a:solidFill>
              <a:effectLst>
                <a:outerShdw blurRad="38100" dist="38100" dir="2700000" algn="tl">
                  <a:srgbClr val="C0C0C0"/>
                </a:outerShdw>
              </a:effectLst>
            </a:endParaRPr>
          </a:p>
        </p:txBody>
      </p:sp>
      <p:sp>
        <p:nvSpPr>
          <p:cNvPr id="3" name="Subtitle 2"/>
          <p:cNvSpPr>
            <a:spLocks noGrp="1"/>
          </p:cNvSpPr>
          <p:nvPr>
            <p:ph type="subTitle" idx="4294967295"/>
          </p:nvPr>
        </p:nvSpPr>
        <p:spPr>
          <a:xfrm>
            <a:off x="2286000" y="5003800"/>
            <a:ext cx="6172200" cy="1371600"/>
          </a:xfrm>
        </p:spPr>
        <p:txBody>
          <a:bodyPr>
            <a:normAutofit/>
          </a:bodyPr>
          <a:lstStyle/>
          <a:p>
            <a:pPr marL="0" indent="0" eaLnBrk="1" hangingPunct="1">
              <a:buFontTx/>
              <a:buNone/>
              <a:defRPr/>
            </a:pPr>
            <a:endParaRPr lang="en-US" sz="2800" smtClean="0">
              <a:solidFill>
                <a:schemeClr val="tx2"/>
              </a:solidFill>
              <a:effectLst>
                <a:outerShdw blurRad="38100" dist="38100" dir="2700000" algn="tl">
                  <a:srgbClr val="C0C0C0"/>
                </a:outerShdw>
              </a:effectLst>
            </a:endParaRPr>
          </a:p>
          <a:p>
            <a:pPr marL="0" indent="0" eaLnBrk="1" hangingPunct="1">
              <a:buFontTx/>
              <a:buNone/>
              <a:defRPr/>
            </a:pPr>
            <a:endParaRPr lang="en-US" sz="2800" smtClean="0">
              <a:solidFill>
                <a:schemeClr val="tx2"/>
              </a:solidFill>
              <a:effectLst>
                <a:outerShdw blurRad="38100" dist="38100" dir="2700000" algn="tl">
                  <a:srgbClr val="C0C0C0"/>
                </a:outerShdw>
              </a:effectLst>
            </a:endParaRPr>
          </a:p>
        </p:txBody>
      </p:sp>
      <p:pic>
        <p:nvPicPr>
          <p:cNvPr id="4100" name="Picture 4"/>
          <p:cNvPicPr>
            <a:picLocks noChangeAspect="1" noChangeArrowheads="1"/>
          </p:cNvPicPr>
          <p:nvPr/>
        </p:nvPicPr>
        <p:blipFill>
          <a:blip r:embed="rId2" cstate="print"/>
          <a:srcRect/>
          <a:stretch>
            <a:fillRect/>
          </a:stretch>
        </p:blipFill>
        <p:spPr bwMode="auto">
          <a:xfrm>
            <a:off x="7467600" y="5257800"/>
            <a:ext cx="125730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Magnify"/>
          <p:cNvPicPr>
            <a:picLocks noChangeAspect="1" noChangeArrowheads="1"/>
          </p:cNvPicPr>
          <p:nvPr/>
        </p:nvPicPr>
        <p:blipFill>
          <a:blip r:embed="rId2" cstate="print">
            <a:lum bright="-20000"/>
          </a:blip>
          <a:srcRect/>
          <a:stretch>
            <a:fillRect/>
          </a:stretch>
        </p:blipFill>
        <p:spPr bwMode="auto">
          <a:xfrm>
            <a:off x="0" y="0"/>
            <a:ext cx="9144000" cy="6858000"/>
          </a:xfrm>
          <a:prstGeom prst="rect">
            <a:avLst/>
          </a:prstGeom>
          <a:noFill/>
          <a:ln w="9525">
            <a:noFill/>
            <a:miter lim="800000"/>
            <a:headEnd/>
            <a:tailEnd/>
          </a:ln>
        </p:spPr>
      </p:pic>
      <p:sp>
        <p:nvSpPr>
          <p:cNvPr id="89093" name="Rectangle 5"/>
          <p:cNvSpPr>
            <a:spLocks noGrp="1" noChangeArrowheads="1"/>
          </p:cNvSpPr>
          <p:nvPr>
            <p:ph type="title"/>
          </p:nvPr>
        </p:nvSpPr>
        <p:spPr>
          <a:xfrm>
            <a:off x="0" y="3078163"/>
            <a:ext cx="8964613" cy="1143000"/>
          </a:xfrm>
        </p:spPr>
        <p:txBody>
          <a:bodyPr/>
          <a:lstStyle/>
          <a:p>
            <a:pPr eaLnBrk="1" hangingPunct="1">
              <a:defRPr/>
            </a:pPr>
            <a:r>
              <a:rPr lang="en-US" sz="8000" b="1" smtClean="0">
                <a:solidFill>
                  <a:srgbClr val="FF0000"/>
                </a:solidFill>
                <a:cs typeface="2  Homa" pitchFamily="2" charset="-78"/>
              </a:rPr>
              <a:t>M</a:t>
            </a:r>
            <a:r>
              <a:rPr lang="en-US" sz="6600" b="1" smtClean="0">
                <a:solidFill>
                  <a:srgbClr val="FF0000"/>
                </a:solidFill>
                <a:cs typeface="2  Homa" pitchFamily="2" charset="-78"/>
              </a:rPr>
              <a:t>odify(magnify)</a:t>
            </a:r>
            <a:r>
              <a:rPr lang="fa-IR" sz="6600" b="1" smtClean="0">
                <a:solidFill>
                  <a:srgbClr val="FFFF00"/>
                </a:solidFill>
                <a:cs typeface="2  Homa" pitchFamily="2" charset="-78"/>
              </a:rPr>
              <a:t/>
            </a:r>
            <a:br>
              <a:rPr lang="fa-IR" sz="6600" b="1" smtClean="0">
                <a:solidFill>
                  <a:srgbClr val="FFFF00"/>
                </a:solidFill>
                <a:cs typeface="2  Homa" pitchFamily="2" charset="-78"/>
              </a:rPr>
            </a:br>
            <a:r>
              <a:rPr lang="ar-SA" sz="4800" b="1" smtClean="0">
                <a:solidFill>
                  <a:srgbClr val="FF0000"/>
                </a:solidFill>
                <a:cs typeface="2  Homa" pitchFamily="2" charset="-78"/>
              </a:rPr>
              <a:t> </a:t>
            </a:r>
            <a:r>
              <a:rPr lang="fa-IR" sz="4800" b="1" smtClean="0">
                <a:solidFill>
                  <a:srgbClr val="FF0000"/>
                </a:solidFill>
                <a:cs typeface="2  Homa" pitchFamily="2" charset="-78"/>
              </a:rPr>
              <a:t/>
            </a:r>
            <a:br>
              <a:rPr lang="fa-IR" sz="4800" b="1" smtClean="0">
                <a:solidFill>
                  <a:srgbClr val="FF0000"/>
                </a:solidFill>
                <a:cs typeface="2  Homa" pitchFamily="2" charset="-78"/>
              </a:rPr>
            </a:br>
            <a:endParaRPr lang="en-US" sz="3600" b="1" smtClean="0">
              <a:solidFill>
                <a:srgbClr val="99FF66"/>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500" decel="50000" fill="hold">
                                          <p:stCondLst>
                                            <p:cond delay="0"/>
                                          </p:stCondLst>
                                        </p:cTn>
                                        <p:tgtEl>
                                          <p:spTgt spid="8909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909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9090"/>
                                        </p:tgtEl>
                                        <p:attrNameLst>
                                          <p:attrName>ppt_w</p:attrName>
                                        </p:attrNameLst>
                                      </p:cBhvr>
                                      <p:tavLst>
                                        <p:tav tm="0">
                                          <p:val>
                                            <p:strVal val="#ppt_w*.05"/>
                                          </p:val>
                                        </p:tav>
                                        <p:tav tm="100000">
                                          <p:val>
                                            <p:strVal val="#ppt_w"/>
                                          </p:val>
                                        </p:tav>
                                      </p:tavLst>
                                    </p:anim>
                                    <p:anim calcmode="lin" valueType="num">
                                      <p:cBhvr>
                                        <p:cTn id="10" dur="1000" fill="hold"/>
                                        <p:tgtEl>
                                          <p:spTgt spid="8909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909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909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909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9090"/>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iterate type="wd">
                                    <p:tmPct val="10000"/>
                                  </p:iterate>
                                  <p:childTnLst>
                                    <p:set>
                                      <p:cBhvr>
                                        <p:cTn id="18" dur="1" fill="hold">
                                          <p:stCondLst>
                                            <p:cond delay="0"/>
                                          </p:stCondLst>
                                        </p:cTn>
                                        <p:tgtEl>
                                          <p:spTgt spid="89093"/>
                                        </p:tgtEl>
                                        <p:attrNameLst>
                                          <p:attrName>style.visibility</p:attrName>
                                        </p:attrNameLst>
                                      </p:cBhvr>
                                      <p:to>
                                        <p:strVal val="visible"/>
                                      </p:to>
                                    </p:set>
                                    <p:animEffect transition="in" filter="checkerboard(across)">
                                      <p:cBhvr>
                                        <p:cTn id="19" dur="500"/>
                                        <p:tgtEl>
                                          <p:spTgt spid="89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295400" y="762000"/>
            <a:ext cx="7467600" cy="4873625"/>
          </a:xfrm>
        </p:spPr>
        <p:txBody>
          <a:bodyPr/>
          <a:lstStyle/>
          <a:p>
            <a:pPr eaLnBrk="1" hangingPunct="1"/>
            <a:r>
              <a:rPr lang="ar-SA" smtClean="0"/>
              <a:t>تغیییرـ بزرگ سازی (</a:t>
            </a:r>
            <a:r>
              <a:rPr lang="en-US" smtClean="0"/>
              <a:t>Modify _Magnify</a:t>
            </a:r>
            <a:r>
              <a:rPr lang="ar-SA" smtClean="0"/>
              <a:t>) :</a:t>
            </a:r>
            <a:br>
              <a:rPr lang="ar-SA" smtClean="0"/>
            </a:br>
            <a:endParaRPr lang="en-US" smtClean="0"/>
          </a:p>
          <a:p>
            <a:pPr eaLnBrk="1" hangingPunct="1"/>
            <a:r>
              <a:rPr lang="ar-SA" smtClean="0"/>
              <a:t>یک تغییر جزیی می تواند به مقیاس زیادی درچیزی یا ایده و فکری تاثیر بگذارد.</a:t>
            </a:r>
            <a:br>
              <a:rPr lang="ar-SA" smtClean="0"/>
            </a:br>
            <a:r>
              <a:rPr lang="ar-SA" smtClean="0"/>
              <a:t>با طرح سئوالات این تیپ،قدرت تصور را به سمت ایده های جدید هدایت می نماییم .کمدینها از طریق یک تغییر جزیی که جنبه ی جدیدی ایجاد کند استفاده های فراوانی می برند در حالی که واقعا آنان چیز جدیدی را ایجاد نمی کنند.</a:t>
            </a:r>
            <a:r>
              <a:rPr lang="en-US" smtClean="0"/>
              <a:t> </a:t>
            </a:r>
          </a:p>
        </p:txBody>
      </p:sp>
      <p:pic>
        <p:nvPicPr>
          <p:cNvPr id="2355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762000" y="688975"/>
            <a:ext cx="7467600" cy="4873625"/>
          </a:xfrm>
        </p:spPr>
        <p:txBody>
          <a:bodyPr/>
          <a:lstStyle/>
          <a:p>
            <a:pPr eaLnBrk="1" hangingPunct="1"/>
            <a:r>
              <a:rPr lang="ar-SA" smtClean="0"/>
              <a:t>سئوالهای نمونه :</a:t>
            </a:r>
            <a:br>
              <a:rPr lang="ar-SA" smtClean="0"/>
            </a:br>
            <a:endParaRPr lang="en-US" smtClean="0"/>
          </a:p>
          <a:p>
            <a:pPr eaLnBrk="1" hangingPunct="1"/>
            <a:r>
              <a:rPr lang="ar-SA" smtClean="0"/>
              <a:t>ـ چه تغییری می توانیم در این موضوع بدهیم؟</a:t>
            </a:r>
            <a:br>
              <a:rPr lang="ar-SA" smtClean="0"/>
            </a:br>
            <a:r>
              <a:rPr lang="ar-SA" smtClean="0"/>
              <a:t>ـ چطور است شکلش ،رنگش،سرعتش و ...را تغییر دهیم؟</a:t>
            </a:r>
            <a:br>
              <a:rPr lang="ar-SA" smtClean="0"/>
            </a:br>
            <a:r>
              <a:rPr lang="ar-SA" smtClean="0"/>
              <a:t>ـ آیا باید بزرگتر ،قوی تر،با ارزش تر و ... گردد؟</a:t>
            </a:r>
            <a:br>
              <a:rPr lang="ar-SA" smtClean="0"/>
            </a:br>
            <a:r>
              <a:rPr lang="ar-SA" smtClean="0"/>
              <a:t>ـ چه تغییری در فرآیند آن می توانیم بدهیم؟</a:t>
            </a:r>
            <a:br>
              <a:rPr lang="ar-SA" smtClean="0"/>
            </a:br>
            <a:r>
              <a:rPr lang="ar-SA" smtClean="0"/>
              <a:t>ـ چرا آنرا چند برابر نکنیم ؟</a:t>
            </a:r>
            <a:r>
              <a:rPr lang="en-US" smtClean="0"/>
              <a:t> </a:t>
            </a:r>
          </a:p>
        </p:txBody>
      </p:sp>
      <p:pic>
        <p:nvPicPr>
          <p:cNvPr id="24579"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762000" y="609600"/>
            <a:ext cx="7467600" cy="4873625"/>
          </a:xfrm>
        </p:spPr>
        <p:txBody>
          <a:bodyPr/>
          <a:lstStyle/>
          <a:p>
            <a:pPr eaLnBrk="1" hangingPunct="1"/>
            <a:r>
              <a:rPr lang="ar-SA" smtClean="0"/>
              <a:t>مثالهای واقعی</a:t>
            </a:r>
            <a:br>
              <a:rPr lang="ar-SA" smtClean="0"/>
            </a:br>
            <a:r>
              <a:rPr lang="ar-SA" smtClean="0"/>
              <a:t>- تنوع رنگ در تلفن و اتومبیل عامل مهمی در فروش آنها شد.</a:t>
            </a:r>
            <a:br>
              <a:rPr lang="ar-SA" smtClean="0"/>
            </a:br>
            <a:r>
              <a:rPr lang="ar-SA" smtClean="0"/>
              <a:t>- عرضه و فروش مرغ تکه ای.</a:t>
            </a:r>
            <a:br>
              <a:rPr lang="ar-SA" smtClean="0"/>
            </a:br>
            <a:r>
              <a:rPr lang="ar-SA" smtClean="0"/>
              <a:t>- وارد کردن حرکت در تابلوهای برقی تحول بزرگی در صنعت تبلیغات ایجاد کرد.</a:t>
            </a:r>
            <a:br>
              <a:rPr lang="ar-SA" smtClean="0"/>
            </a:br>
            <a:r>
              <a:rPr lang="ar-SA" smtClean="0"/>
              <a:t>- تولید لاستیکهای پهن.</a:t>
            </a:r>
            <a:r>
              <a:rPr lang="en-US" smtClean="0"/>
              <a:t> </a:t>
            </a:r>
          </a:p>
        </p:txBody>
      </p:sp>
      <p:pic>
        <p:nvPicPr>
          <p:cNvPr id="2560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600200" y="841375"/>
            <a:ext cx="7467600" cy="4873625"/>
          </a:xfrm>
        </p:spPr>
        <p:txBody>
          <a:bodyPr/>
          <a:lstStyle/>
          <a:p>
            <a:pPr eaLnBrk="1" hangingPunct="1">
              <a:lnSpc>
                <a:spcPct val="90000"/>
              </a:lnSpc>
            </a:pPr>
            <a:r>
              <a:rPr lang="ar-SA" sz="2800" smtClean="0"/>
              <a:t>تمرین سئوالات تغییر و بزرگ سازی: </a:t>
            </a:r>
            <a:endParaRPr lang="fa-IR" sz="2800" smtClean="0"/>
          </a:p>
          <a:p>
            <a:pPr eaLnBrk="1" hangingPunct="1">
              <a:lnSpc>
                <a:spcPct val="90000"/>
              </a:lnSpc>
            </a:pPr>
            <a:r>
              <a:rPr lang="ar-SA" sz="2800" smtClean="0"/>
              <a:t/>
            </a:r>
            <a:br>
              <a:rPr lang="ar-SA" sz="2800" smtClean="0"/>
            </a:br>
            <a:r>
              <a:rPr lang="ar-SA" sz="2800" smtClean="0"/>
              <a:t>- فکر کنید چطور می توان بازی فوتبال را با دو توپ سفید و قرمز انجام داد که مهیج باشد؟</a:t>
            </a:r>
            <a:br>
              <a:rPr lang="ar-SA" sz="2800" smtClean="0"/>
            </a:br>
            <a:r>
              <a:rPr lang="ar-SA" sz="2800" smtClean="0"/>
              <a:t>- تصور کنید دانه های برنج هر کدام به اندازه یک کدو باشد. در آن صورت چه مسایل و شرایط جالب و با ارزشی به وجود خواهد آمد؟</a:t>
            </a:r>
            <a:br>
              <a:rPr lang="ar-SA" sz="2800" smtClean="0"/>
            </a:br>
            <a:r>
              <a:rPr lang="ar-SA" sz="2800" smtClean="0"/>
              <a:t>- حداقل شش چیز را پیشنهاد کنید که اگر نوعی رایحه معطر به آن بیفزایند، فروش آن را بالا ببرید.</a:t>
            </a:r>
            <a:br>
              <a:rPr lang="ar-SA" sz="2800" smtClean="0"/>
            </a:br>
            <a:r>
              <a:rPr lang="ar-SA" sz="2800" smtClean="0"/>
              <a:t>- عرضه لاستیک اتومبیل رنگی چه مزایا و معایبی خواهد داشت؟</a:t>
            </a:r>
            <a:r>
              <a:rPr lang="en-US" sz="2800" smtClean="0"/>
              <a:t> </a:t>
            </a:r>
          </a:p>
        </p:txBody>
      </p:sp>
      <p:pic>
        <p:nvPicPr>
          <p:cNvPr id="26627"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drying"/>
          <p:cNvPicPr>
            <a:picLocks noChangeAspect="1" noChangeArrowheads="1"/>
          </p:cNvPicPr>
          <p:nvPr/>
        </p:nvPicPr>
        <p:blipFill>
          <a:blip r:embed="rId2" cstate="print"/>
          <a:srcRect/>
          <a:stretch>
            <a:fillRect/>
          </a:stretch>
        </p:blipFill>
        <p:spPr bwMode="auto">
          <a:xfrm>
            <a:off x="5867400" y="3357563"/>
            <a:ext cx="3276600" cy="3500437"/>
          </a:xfrm>
          <a:prstGeom prst="rect">
            <a:avLst/>
          </a:prstGeom>
          <a:noFill/>
          <a:ln w="9525">
            <a:noFill/>
            <a:miter lim="800000"/>
            <a:headEnd/>
            <a:tailEnd/>
          </a:ln>
        </p:spPr>
      </p:pic>
      <p:pic>
        <p:nvPicPr>
          <p:cNvPr id="90115" name="Picture 3" descr="tool"/>
          <p:cNvPicPr>
            <a:picLocks noChangeAspect="1" noChangeArrowheads="1"/>
          </p:cNvPicPr>
          <p:nvPr/>
        </p:nvPicPr>
        <p:blipFill>
          <a:blip r:embed="rId3" cstate="print">
            <a:lum bright="20000"/>
          </a:blip>
          <a:srcRect/>
          <a:stretch>
            <a:fillRect/>
          </a:stretch>
        </p:blipFill>
        <p:spPr bwMode="auto">
          <a:xfrm>
            <a:off x="0" y="3284538"/>
            <a:ext cx="2627313" cy="3573462"/>
          </a:xfrm>
          <a:prstGeom prst="rect">
            <a:avLst/>
          </a:prstGeom>
          <a:noFill/>
          <a:ln w="9525">
            <a:noFill/>
            <a:miter lim="800000"/>
            <a:headEnd/>
            <a:tailEnd/>
          </a:ln>
        </p:spPr>
      </p:pic>
      <p:pic>
        <p:nvPicPr>
          <p:cNvPr id="90116" name="Picture 4" descr="gun"/>
          <p:cNvPicPr>
            <a:picLocks noChangeAspect="1" noChangeArrowheads="1"/>
          </p:cNvPicPr>
          <p:nvPr/>
        </p:nvPicPr>
        <p:blipFill>
          <a:blip r:embed="rId4" cstate="print">
            <a:lum bright="16000"/>
          </a:blip>
          <a:srcRect/>
          <a:stretch>
            <a:fillRect/>
          </a:stretch>
        </p:blipFill>
        <p:spPr bwMode="auto">
          <a:xfrm>
            <a:off x="0" y="0"/>
            <a:ext cx="2627313" cy="3284538"/>
          </a:xfrm>
          <a:prstGeom prst="rect">
            <a:avLst/>
          </a:prstGeom>
          <a:noFill/>
          <a:ln w="9525">
            <a:noFill/>
            <a:miter lim="800000"/>
            <a:headEnd/>
            <a:tailEnd/>
          </a:ln>
        </p:spPr>
      </p:pic>
      <p:pic>
        <p:nvPicPr>
          <p:cNvPr id="90117" name="Picture 5" descr="soap"/>
          <p:cNvPicPr>
            <a:picLocks noChangeAspect="1" noChangeArrowheads="1"/>
          </p:cNvPicPr>
          <p:nvPr/>
        </p:nvPicPr>
        <p:blipFill>
          <a:blip r:embed="rId5" cstate="print"/>
          <a:srcRect/>
          <a:stretch>
            <a:fillRect/>
          </a:stretch>
        </p:blipFill>
        <p:spPr bwMode="auto">
          <a:xfrm>
            <a:off x="5867400" y="0"/>
            <a:ext cx="3276600" cy="3284538"/>
          </a:xfrm>
          <a:prstGeom prst="rect">
            <a:avLst/>
          </a:prstGeom>
          <a:noFill/>
          <a:ln w="9525">
            <a:noFill/>
            <a:miter lim="800000"/>
            <a:headEnd/>
            <a:tailEnd/>
          </a:ln>
        </p:spPr>
      </p:pic>
      <p:pic>
        <p:nvPicPr>
          <p:cNvPr id="90118" name="Picture 6" descr="trap"/>
          <p:cNvPicPr>
            <a:picLocks noChangeAspect="1" noChangeArrowheads="1"/>
          </p:cNvPicPr>
          <p:nvPr/>
        </p:nvPicPr>
        <p:blipFill>
          <a:blip r:embed="rId6" cstate="print">
            <a:lum bright="12000"/>
          </a:blip>
          <a:srcRect/>
          <a:stretch>
            <a:fillRect/>
          </a:stretch>
        </p:blipFill>
        <p:spPr bwMode="auto">
          <a:xfrm>
            <a:off x="2627313" y="0"/>
            <a:ext cx="3240087" cy="6858000"/>
          </a:xfrm>
          <a:prstGeom prst="rect">
            <a:avLst/>
          </a:prstGeom>
          <a:noFill/>
          <a:ln w="9525">
            <a:noFill/>
            <a:miter lim="800000"/>
            <a:headEnd/>
            <a:tailEnd/>
          </a:ln>
        </p:spPr>
      </p:pic>
      <p:sp>
        <p:nvSpPr>
          <p:cNvPr id="90119" name="Rectangle 7"/>
          <p:cNvSpPr>
            <a:spLocks noGrp="1" noChangeArrowheads="1"/>
          </p:cNvSpPr>
          <p:nvPr>
            <p:ph type="title"/>
          </p:nvPr>
        </p:nvSpPr>
        <p:spPr>
          <a:xfrm>
            <a:off x="-457200" y="-914400"/>
            <a:ext cx="8291513" cy="6324600"/>
          </a:xfrm>
        </p:spPr>
        <p:txBody>
          <a:bodyPr/>
          <a:lstStyle/>
          <a:p>
            <a:pPr eaLnBrk="1" hangingPunct="1">
              <a:defRPr/>
            </a:pPr>
            <a:r>
              <a:rPr lang="en-US" sz="8000" b="1" dirty="0" smtClean="0">
                <a:solidFill>
                  <a:srgbClr val="FF0000"/>
                </a:solidFill>
                <a:effectLst>
                  <a:outerShdw blurRad="38100" dist="38100" dir="2700000" algn="tl">
                    <a:srgbClr val="C0C0C0"/>
                  </a:outerShdw>
                </a:effectLst>
                <a:cs typeface="2  Homa" pitchFamily="2" charset="-78"/>
              </a:rPr>
              <a:t>P</a:t>
            </a:r>
            <a:r>
              <a:rPr lang="en-US" sz="6600" b="1" dirty="0" smtClean="0">
                <a:solidFill>
                  <a:srgbClr val="FF0000"/>
                </a:solidFill>
                <a:effectLst>
                  <a:outerShdw blurRad="38100" dist="38100" dir="2700000" algn="tl">
                    <a:srgbClr val="C0C0C0"/>
                  </a:outerShdw>
                </a:effectLst>
                <a:cs typeface="2  Homa" pitchFamily="2" charset="-78"/>
              </a:rPr>
              <a:t>ut to other uses</a:t>
            </a:r>
            <a:r>
              <a:rPr lang="fa-IR" sz="6600" b="1" dirty="0" smtClean="0">
                <a:solidFill>
                  <a:srgbClr val="FF0000"/>
                </a:solidFill>
                <a:effectLst>
                  <a:outerShdw blurRad="38100" dist="38100" dir="2700000" algn="tl">
                    <a:srgbClr val="C0C0C0"/>
                  </a:outerShdw>
                </a:effectLst>
                <a:cs typeface="2  Homa" pitchFamily="2" charset="-78"/>
              </a:rPr>
              <a:t>                                                     </a:t>
            </a:r>
            <a:r>
              <a:rPr lang="fa-IR" sz="6000" b="1" dirty="0" smtClean="0">
                <a:solidFill>
                  <a:srgbClr val="FFFF00"/>
                </a:solidFill>
                <a:effectLst>
                  <a:outerShdw blurRad="38100" dist="38100" dir="2700000" algn="tl">
                    <a:srgbClr val="C0C0C0"/>
                  </a:outerShdw>
                </a:effectLst>
                <a:cs typeface="2  Homa" pitchFamily="2" charset="-78"/>
              </a:rPr>
              <a:t>  </a:t>
            </a:r>
            <a:br>
              <a:rPr lang="fa-IR" sz="6000" b="1" dirty="0" smtClean="0">
                <a:solidFill>
                  <a:srgbClr val="FFFF00"/>
                </a:solidFill>
                <a:effectLst>
                  <a:outerShdw blurRad="38100" dist="38100" dir="2700000" algn="tl">
                    <a:srgbClr val="C0C0C0"/>
                  </a:outerShdw>
                </a:effectLst>
                <a:cs typeface="2  Homa" pitchFamily="2" charset="-78"/>
              </a:rPr>
            </a:br>
            <a:r>
              <a:rPr lang="fa-IR" sz="6000" b="1" dirty="0" smtClean="0">
                <a:solidFill>
                  <a:srgbClr val="FFFF00"/>
                </a:solidFill>
                <a:effectLst>
                  <a:outerShdw blurRad="38100" dist="38100" dir="2700000" algn="tl">
                    <a:srgbClr val="C0C0C0"/>
                  </a:outerShdw>
                </a:effectLst>
                <a:cs typeface="2  Homa" pitchFamily="2" charset="-78"/>
              </a:rPr>
              <a:t/>
            </a:r>
            <a:br>
              <a:rPr lang="fa-IR" sz="6000" b="1" dirty="0" smtClean="0">
                <a:solidFill>
                  <a:srgbClr val="FFFF00"/>
                </a:solidFill>
                <a:effectLst>
                  <a:outerShdw blurRad="38100" dist="38100" dir="2700000" algn="tl">
                    <a:srgbClr val="C0C0C0"/>
                  </a:outerShdw>
                </a:effectLst>
                <a:cs typeface="2  Homa" pitchFamily="2" charset="-78"/>
              </a:rPr>
            </a:br>
            <a:r>
              <a:rPr lang="fa-IR" sz="6000" b="1" dirty="0" smtClean="0">
                <a:solidFill>
                  <a:srgbClr val="FFFF00"/>
                </a:solidFill>
                <a:effectLst>
                  <a:outerShdw blurRad="38100" dist="38100" dir="2700000" algn="tl">
                    <a:srgbClr val="C0C0C0"/>
                  </a:outerShdw>
                </a:effectLst>
                <a:cs typeface="2  Homa" pitchFamily="2" charset="-78"/>
              </a:rPr>
              <a:t/>
            </a:r>
            <a:br>
              <a:rPr lang="fa-IR" sz="6000" b="1" dirty="0" smtClean="0">
                <a:solidFill>
                  <a:srgbClr val="FFFF00"/>
                </a:solidFill>
                <a:effectLst>
                  <a:outerShdw blurRad="38100" dist="38100" dir="2700000" algn="tl">
                    <a:srgbClr val="C0C0C0"/>
                  </a:outerShdw>
                </a:effectLst>
                <a:cs typeface="2  Homa" pitchFamily="2" charset="-78"/>
              </a:rPr>
            </a:br>
            <a:r>
              <a:rPr lang="ar-SA" b="1" dirty="0" smtClean="0">
                <a:solidFill>
                  <a:srgbClr val="FF0000"/>
                </a:solidFill>
                <a:effectLst>
                  <a:outerShdw blurRad="38100" dist="38100" dir="2700000" algn="tl">
                    <a:srgbClr val="C0C0C0"/>
                  </a:outerShdw>
                </a:effectLst>
                <a:cs typeface="2  Homa" pitchFamily="2" charset="-78"/>
              </a:rPr>
              <a:t> </a:t>
            </a:r>
            <a:r>
              <a:rPr lang="fa-IR" b="1" dirty="0" smtClean="0">
                <a:solidFill>
                  <a:srgbClr val="FF0000"/>
                </a:solidFill>
                <a:effectLst>
                  <a:outerShdw blurRad="38100" dist="38100" dir="2700000" algn="tl">
                    <a:srgbClr val="C0C0C0"/>
                  </a:outerShdw>
                </a:effectLst>
                <a:cs typeface="2  Homa" pitchFamily="2" charset="-78"/>
              </a:rPr>
              <a:t/>
            </a:r>
            <a:br>
              <a:rPr lang="fa-IR" b="1" dirty="0" smtClean="0">
                <a:solidFill>
                  <a:srgbClr val="FF0000"/>
                </a:solidFill>
                <a:effectLst>
                  <a:outerShdw blurRad="38100" dist="38100" dir="2700000" algn="tl">
                    <a:srgbClr val="C0C0C0"/>
                  </a:outerShdw>
                </a:effectLst>
                <a:cs typeface="2  Homa" pitchFamily="2" charset="-78"/>
              </a:rPr>
            </a:br>
            <a:r>
              <a:rPr lang="ar-SA" sz="4800" b="1" dirty="0" smtClean="0">
                <a:solidFill>
                  <a:srgbClr val="660033"/>
                </a:solidFill>
                <a:effectLst>
                  <a:outerShdw blurRad="38100" dist="38100" dir="2700000" algn="tl">
                    <a:srgbClr val="C0C0C0"/>
                  </a:outerShdw>
                </a:effectLst>
              </a:rPr>
              <a:t>با محصولات خراب شده چه کنیم؟</a:t>
            </a:r>
            <a:endParaRPr lang="en-US" b="1" dirty="0" smtClean="0">
              <a:solidFill>
                <a:srgbClr val="660033"/>
              </a:solidFill>
              <a:effectLst>
                <a:outerShdw blurRad="38100" dist="38100" dir="2700000" algn="tl">
                  <a:srgbClr val="C0C0C0"/>
                </a:outerShdw>
              </a:effectLst>
              <a:cs typeface="2  Hom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checkerboard(across)">
                                      <p:cBhvr>
                                        <p:cTn id="7" dur="500"/>
                                        <p:tgtEl>
                                          <p:spTgt spid="90117"/>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fade">
                                      <p:cBhvr>
                                        <p:cTn id="12" dur="800" decel="100000"/>
                                        <p:tgtEl>
                                          <p:spTgt spid="90116"/>
                                        </p:tgtEl>
                                      </p:cBhvr>
                                    </p:animEffect>
                                    <p:anim calcmode="lin" valueType="num">
                                      <p:cBhvr>
                                        <p:cTn id="13" dur="800" decel="100000" fill="hold"/>
                                        <p:tgtEl>
                                          <p:spTgt spid="90116"/>
                                        </p:tgtEl>
                                        <p:attrNameLst>
                                          <p:attrName>style.rotation</p:attrName>
                                        </p:attrNameLst>
                                      </p:cBhvr>
                                      <p:tavLst>
                                        <p:tav tm="0">
                                          <p:val>
                                            <p:fltVal val="-90"/>
                                          </p:val>
                                        </p:tav>
                                        <p:tav tm="100000">
                                          <p:val>
                                            <p:fltVal val="0"/>
                                          </p:val>
                                        </p:tav>
                                      </p:tavLst>
                                    </p:anim>
                                    <p:anim calcmode="lin" valueType="num">
                                      <p:cBhvr>
                                        <p:cTn id="14" dur="800" decel="100000" fill="hold"/>
                                        <p:tgtEl>
                                          <p:spTgt spid="90116"/>
                                        </p:tgtEl>
                                        <p:attrNameLst>
                                          <p:attrName>ppt_x</p:attrName>
                                        </p:attrNameLst>
                                      </p:cBhvr>
                                      <p:tavLst>
                                        <p:tav tm="0">
                                          <p:val>
                                            <p:strVal val="#ppt_x+0.4"/>
                                          </p:val>
                                        </p:tav>
                                        <p:tav tm="100000">
                                          <p:val>
                                            <p:strVal val="#ppt_x-0.05"/>
                                          </p:val>
                                        </p:tav>
                                      </p:tavLst>
                                    </p:anim>
                                    <p:anim calcmode="lin" valueType="num">
                                      <p:cBhvr>
                                        <p:cTn id="15" dur="800" decel="100000" fill="hold"/>
                                        <p:tgtEl>
                                          <p:spTgt spid="90116"/>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90116"/>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90116"/>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90114"/>
                                        </p:tgtEl>
                                        <p:attrNameLst>
                                          <p:attrName>style.visibility</p:attrName>
                                        </p:attrNameLst>
                                      </p:cBhvr>
                                      <p:to>
                                        <p:strVal val="visible"/>
                                      </p:to>
                                    </p:set>
                                    <p:animEffect transition="in" filter="plus(in)">
                                      <p:cBhvr>
                                        <p:cTn id="22" dur="2000"/>
                                        <p:tgtEl>
                                          <p:spTgt spid="90114"/>
                                        </p:tgtEl>
                                      </p:cBhvr>
                                    </p:animEffect>
                                  </p:childTnLst>
                                </p:cTn>
                              </p:par>
                            </p:childTnLst>
                          </p:cTn>
                        </p:par>
                      </p:childTnLst>
                    </p:cTn>
                  </p:par>
                  <p:par>
                    <p:cTn id="23" fill="hold">
                      <p:stCondLst>
                        <p:cond delay="indefinite"/>
                      </p:stCondLst>
                      <p:childTnLst>
                        <p:par>
                          <p:cTn id="24" fill="hold">
                            <p:stCondLst>
                              <p:cond delay="0"/>
                            </p:stCondLst>
                            <p:childTnLst>
                              <p:par>
                                <p:cTn id="25" presetID="52" presetClass="entr" presetSubtype="0" fill="hold" nodeType="clickEffect">
                                  <p:stCondLst>
                                    <p:cond delay="0"/>
                                  </p:stCondLst>
                                  <p:childTnLst>
                                    <p:set>
                                      <p:cBhvr>
                                        <p:cTn id="26" dur="1" fill="hold">
                                          <p:stCondLst>
                                            <p:cond delay="0"/>
                                          </p:stCondLst>
                                        </p:cTn>
                                        <p:tgtEl>
                                          <p:spTgt spid="90115"/>
                                        </p:tgtEl>
                                        <p:attrNameLst>
                                          <p:attrName>style.visibility</p:attrName>
                                        </p:attrNameLst>
                                      </p:cBhvr>
                                      <p:to>
                                        <p:strVal val="visible"/>
                                      </p:to>
                                    </p:set>
                                    <p:animScale>
                                      <p:cBhvr>
                                        <p:cTn id="27" dur="1000" decel="50000" fill="hold">
                                          <p:stCondLst>
                                            <p:cond delay="0"/>
                                          </p:stCondLst>
                                        </p:cTn>
                                        <p:tgtEl>
                                          <p:spTgt spid="901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90115"/>
                                        </p:tgtEl>
                                        <p:attrNameLst>
                                          <p:attrName>ppt_x</p:attrName>
                                          <p:attrName>ppt_y</p:attrName>
                                        </p:attrNameLst>
                                      </p:cBhvr>
                                    </p:animMotion>
                                    <p:animEffect transition="in" filter="fade">
                                      <p:cBhvr>
                                        <p:cTn id="29" dur="1000"/>
                                        <p:tgtEl>
                                          <p:spTgt spid="90115"/>
                                        </p:tgtEl>
                                      </p:cBhvr>
                                    </p:animEffect>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nodeType="clickEffect">
                                  <p:stCondLst>
                                    <p:cond delay="0"/>
                                  </p:stCondLst>
                                  <p:childTnLst>
                                    <p:set>
                                      <p:cBhvr>
                                        <p:cTn id="33" dur="1" fill="hold">
                                          <p:stCondLst>
                                            <p:cond delay="0"/>
                                          </p:stCondLst>
                                        </p:cTn>
                                        <p:tgtEl>
                                          <p:spTgt spid="90118"/>
                                        </p:tgtEl>
                                        <p:attrNameLst>
                                          <p:attrName>style.visibility</p:attrName>
                                        </p:attrNameLst>
                                      </p:cBhvr>
                                      <p:to>
                                        <p:strVal val="visible"/>
                                      </p:to>
                                    </p:set>
                                    <p:animEffect transition="in" filter="fade">
                                      <p:cBhvr>
                                        <p:cTn id="34" dur="770" decel="100000"/>
                                        <p:tgtEl>
                                          <p:spTgt spid="90118"/>
                                        </p:tgtEl>
                                      </p:cBhvr>
                                    </p:animEffect>
                                    <p:animScale>
                                      <p:cBhvr>
                                        <p:cTn id="35" dur="770" decel="100000"/>
                                        <p:tgtEl>
                                          <p:spTgt spid="90118"/>
                                        </p:tgtEl>
                                      </p:cBhvr>
                                      <p:from x="10000" y="10000"/>
                                      <p:to x="200000" y="450000"/>
                                    </p:animScale>
                                    <p:animScale>
                                      <p:cBhvr>
                                        <p:cTn id="36" dur="1230" accel="100000" fill="hold">
                                          <p:stCondLst>
                                            <p:cond delay="770"/>
                                          </p:stCondLst>
                                        </p:cTn>
                                        <p:tgtEl>
                                          <p:spTgt spid="90118"/>
                                        </p:tgtEl>
                                      </p:cBhvr>
                                      <p:from x="200000" y="450000"/>
                                      <p:to x="100000" y="100000"/>
                                    </p:animScale>
                                    <p:set>
                                      <p:cBhvr>
                                        <p:cTn id="37" dur="770" fill="hold"/>
                                        <p:tgtEl>
                                          <p:spTgt spid="90118"/>
                                        </p:tgtEl>
                                        <p:attrNameLst>
                                          <p:attrName>ppt_x</p:attrName>
                                        </p:attrNameLst>
                                      </p:cBhvr>
                                      <p:to>
                                        <p:strVal val="(0.5)"/>
                                      </p:to>
                                    </p:set>
                                    <p:anim from="(0.5)" to="(#ppt_x)" calcmode="lin" valueType="num">
                                      <p:cBhvr>
                                        <p:cTn id="38" dur="1230" accel="100000" fill="hold">
                                          <p:stCondLst>
                                            <p:cond delay="770"/>
                                          </p:stCondLst>
                                        </p:cTn>
                                        <p:tgtEl>
                                          <p:spTgt spid="90118"/>
                                        </p:tgtEl>
                                        <p:attrNameLst>
                                          <p:attrName>ppt_x</p:attrName>
                                        </p:attrNameLst>
                                      </p:cBhvr>
                                    </p:anim>
                                    <p:set>
                                      <p:cBhvr>
                                        <p:cTn id="39" dur="770" fill="hold"/>
                                        <p:tgtEl>
                                          <p:spTgt spid="90118"/>
                                        </p:tgtEl>
                                        <p:attrNameLst>
                                          <p:attrName>ppt_y</p:attrName>
                                        </p:attrNameLst>
                                      </p:cBhvr>
                                      <p:to>
                                        <p:strVal val="(#ppt_y+0.4)"/>
                                      </p:to>
                                    </p:set>
                                    <p:anim from="(#ppt_y+0.4)" to="(#ppt_y)" calcmode="lin" valueType="num">
                                      <p:cBhvr>
                                        <p:cTn id="40" dur="1230" accel="100000" fill="hold">
                                          <p:stCondLst>
                                            <p:cond delay="770"/>
                                          </p:stCondLst>
                                        </p:cTn>
                                        <p:tgtEl>
                                          <p:spTgt spid="90118"/>
                                        </p:tgtEl>
                                        <p:attrNameLst>
                                          <p:attrName>ppt_y</p:attrName>
                                        </p:attrNameLst>
                                      </p:cBhvr>
                                    </p:anim>
                                  </p:childTnLst>
                                </p:cTn>
                              </p:par>
                            </p:childTnLst>
                          </p:cTn>
                        </p:par>
                      </p:childTnLst>
                    </p:cTn>
                  </p:par>
                  <p:par>
                    <p:cTn id="41" fill="hold">
                      <p:stCondLst>
                        <p:cond delay="indefinite"/>
                      </p:stCondLst>
                      <p:childTnLst>
                        <p:par>
                          <p:cTn id="42" fill="hold">
                            <p:stCondLst>
                              <p:cond delay="0"/>
                            </p:stCondLst>
                            <p:childTnLst>
                              <p:par>
                                <p:cTn id="43" presetID="51" presetClass="entr" presetSubtype="0" fill="hold" grpId="0" nodeType="clickEffect">
                                  <p:stCondLst>
                                    <p:cond delay="0"/>
                                  </p:stCondLst>
                                  <p:iterate type="wd">
                                    <p:tmPct val="10000"/>
                                  </p:iterate>
                                  <p:childTnLst>
                                    <p:set>
                                      <p:cBhvr>
                                        <p:cTn id="44" dur="1" fill="hold">
                                          <p:stCondLst>
                                            <p:cond delay="0"/>
                                          </p:stCondLst>
                                        </p:cTn>
                                        <p:tgtEl>
                                          <p:spTgt spid="90119"/>
                                        </p:tgtEl>
                                        <p:attrNameLst>
                                          <p:attrName>style.visibility</p:attrName>
                                        </p:attrNameLst>
                                      </p:cBhvr>
                                      <p:to>
                                        <p:strVal val="visible"/>
                                      </p:to>
                                    </p:set>
                                    <p:animEffect transition="in" filter="fade">
                                      <p:cBhvr>
                                        <p:cTn id="45" dur="770" decel="100000"/>
                                        <p:tgtEl>
                                          <p:spTgt spid="90119"/>
                                        </p:tgtEl>
                                      </p:cBhvr>
                                    </p:animEffect>
                                    <p:animScale>
                                      <p:cBhvr>
                                        <p:cTn id="46" dur="770" decel="100000"/>
                                        <p:tgtEl>
                                          <p:spTgt spid="90119"/>
                                        </p:tgtEl>
                                      </p:cBhvr>
                                      <p:from x="10000" y="10000"/>
                                      <p:to x="200000" y="450000"/>
                                    </p:animScale>
                                    <p:animScale>
                                      <p:cBhvr>
                                        <p:cTn id="47" dur="1230" accel="100000" fill="hold">
                                          <p:stCondLst>
                                            <p:cond delay="770"/>
                                          </p:stCondLst>
                                        </p:cTn>
                                        <p:tgtEl>
                                          <p:spTgt spid="90119"/>
                                        </p:tgtEl>
                                      </p:cBhvr>
                                      <p:from x="200000" y="450000"/>
                                      <p:to x="100000" y="100000"/>
                                    </p:animScale>
                                    <p:set>
                                      <p:cBhvr>
                                        <p:cTn id="48" dur="770" fill="hold"/>
                                        <p:tgtEl>
                                          <p:spTgt spid="90119"/>
                                        </p:tgtEl>
                                        <p:attrNameLst>
                                          <p:attrName>ppt_x</p:attrName>
                                        </p:attrNameLst>
                                      </p:cBhvr>
                                      <p:to>
                                        <p:strVal val="(0.5)"/>
                                      </p:to>
                                    </p:set>
                                    <p:anim from="(0.5)" to="(#ppt_x)" calcmode="lin" valueType="num">
                                      <p:cBhvr>
                                        <p:cTn id="49" dur="1230" accel="100000" fill="hold">
                                          <p:stCondLst>
                                            <p:cond delay="770"/>
                                          </p:stCondLst>
                                        </p:cTn>
                                        <p:tgtEl>
                                          <p:spTgt spid="90119"/>
                                        </p:tgtEl>
                                        <p:attrNameLst>
                                          <p:attrName>ppt_x</p:attrName>
                                        </p:attrNameLst>
                                      </p:cBhvr>
                                    </p:anim>
                                    <p:set>
                                      <p:cBhvr>
                                        <p:cTn id="50" dur="770" fill="hold"/>
                                        <p:tgtEl>
                                          <p:spTgt spid="90119"/>
                                        </p:tgtEl>
                                        <p:attrNameLst>
                                          <p:attrName>ppt_y</p:attrName>
                                        </p:attrNameLst>
                                      </p:cBhvr>
                                      <p:to>
                                        <p:strVal val="(#ppt_y+0.4)"/>
                                      </p:to>
                                    </p:set>
                                    <p:anim from="(#ppt_y+0.4)" to="(#ppt_y)" calcmode="lin" valueType="num">
                                      <p:cBhvr>
                                        <p:cTn id="51" dur="1230" accel="100000" fill="hold">
                                          <p:stCondLst>
                                            <p:cond delay="770"/>
                                          </p:stCondLst>
                                        </p:cTn>
                                        <p:tgtEl>
                                          <p:spTgt spid="9011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990600" y="762000"/>
            <a:ext cx="7467600" cy="4873625"/>
          </a:xfrm>
        </p:spPr>
        <p:txBody>
          <a:bodyPr/>
          <a:lstStyle/>
          <a:p>
            <a:pPr eaLnBrk="1" hangingPunct="1"/>
            <a:r>
              <a:rPr lang="ar-SA" smtClean="0"/>
              <a:t>کاربردهای دیگر (</a:t>
            </a:r>
            <a:r>
              <a:rPr lang="en-US" smtClean="0"/>
              <a:t>Put to other uses</a:t>
            </a:r>
            <a:r>
              <a:rPr lang="ar-SA" smtClean="0"/>
              <a:t> )</a:t>
            </a:r>
            <a:endParaRPr lang="en-US" smtClean="0"/>
          </a:p>
          <a:p>
            <a:pPr eaLnBrk="1" hangingPunct="1"/>
            <a:r>
              <a:rPr lang="ar-SA" smtClean="0"/>
              <a:t> </a:t>
            </a:r>
            <a:br>
              <a:rPr lang="ar-SA" smtClean="0"/>
            </a:br>
            <a:r>
              <a:rPr lang="ar-SA" smtClean="0"/>
              <a:t>یکی از شیوه های اساسی و مهم در خلاقیت و ایده سازی جستجوی کاربردهای دیگر و جدید برای محصولات و خدمات موجود است.</a:t>
            </a:r>
            <a:r>
              <a:rPr lang="en-US" smtClean="0"/>
              <a:t> </a:t>
            </a:r>
          </a:p>
        </p:txBody>
      </p:sp>
      <p:pic>
        <p:nvPicPr>
          <p:cNvPr id="2867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381000"/>
            <a:ext cx="7467600" cy="5715000"/>
          </a:xfrm>
        </p:spPr>
        <p:txBody>
          <a:bodyPr/>
          <a:lstStyle/>
          <a:p>
            <a:pPr eaLnBrk="1" hangingPunct="1"/>
            <a:r>
              <a:rPr lang="ar-SA" sz="2800" smtClean="0"/>
              <a:t>سئوالهای نمونه </a:t>
            </a:r>
            <a:br>
              <a:rPr lang="ar-SA" sz="2800" smtClean="0"/>
            </a:br>
            <a:r>
              <a:rPr lang="ar-SA" sz="2800" smtClean="0"/>
              <a:t>چه استفاده هایی می توان از موارد زاید کرد ؟</a:t>
            </a:r>
            <a:br>
              <a:rPr lang="ar-SA" sz="2800" smtClean="0"/>
            </a:br>
            <a:r>
              <a:rPr lang="ar-SA" sz="2800" smtClean="0"/>
              <a:t>چگونه می توان این موضوع را تغییر داد تا برای کاربرد جدید مناسب گردد؟ </a:t>
            </a:r>
            <a:br>
              <a:rPr lang="ar-SA" sz="2800" smtClean="0"/>
            </a:br>
            <a:r>
              <a:rPr lang="ar-SA" sz="2800" smtClean="0"/>
              <a:t>در چه محصولات دیگری می توان از مواد موسسه استفاده کرد؟ </a:t>
            </a:r>
            <a:br>
              <a:rPr lang="ar-SA" sz="2800" smtClean="0"/>
            </a:br>
            <a:r>
              <a:rPr lang="ar-SA" sz="2800" smtClean="0"/>
              <a:t>کاربردهای دیگر استعداد فرزندم چیست؟ </a:t>
            </a:r>
            <a:br>
              <a:rPr lang="ar-SA" sz="2800" smtClean="0"/>
            </a:br>
            <a:r>
              <a:rPr lang="ar-SA" sz="2800" smtClean="0"/>
              <a:t>با محصولات مردود شده یا ایده های شکست خورده چه می توان کرد؟</a:t>
            </a:r>
            <a:r>
              <a:rPr lang="en-US" sz="2800" smtClean="0"/>
              <a:t> </a:t>
            </a:r>
            <a:r>
              <a:rPr lang="fa-IR" sz="2800" smtClean="0"/>
              <a:t>استفاده از موتور ماشین خراب چمن زنی به عنوان موتور محرکه دوچرخه توسط هوندا</a:t>
            </a:r>
          </a:p>
          <a:p>
            <a:pPr lvl="1" eaLnBrk="1" hangingPunct="1"/>
            <a:r>
              <a:rPr lang="fa-IR" smtClean="0"/>
              <a:t>استفاده مجدد از ضایعات تولید</a:t>
            </a:r>
          </a:p>
          <a:p>
            <a:pPr lvl="1" eaLnBrk="1" hangingPunct="1"/>
            <a:r>
              <a:rPr lang="fa-IR" smtClean="0"/>
              <a:t>استفاده از گلدان به جای زیرپایی</a:t>
            </a:r>
          </a:p>
          <a:p>
            <a:pPr lvl="1" eaLnBrk="1" hangingPunct="1"/>
            <a:endParaRPr lang="en-US" smtClean="0"/>
          </a:p>
        </p:txBody>
      </p:sp>
      <p:pic>
        <p:nvPicPr>
          <p:cNvPr id="29699" name="Picture 3"/>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304800"/>
            <a:ext cx="7467600" cy="6169025"/>
          </a:xfrm>
        </p:spPr>
        <p:txBody>
          <a:bodyPr/>
          <a:lstStyle/>
          <a:p>
            <a:pPr eaLnBrk="1" hangingPunct="1">
              <a:buFontTx/>
              <a:buNone/>
            </a:pPr>
            <a:r>
              <a:rPr lang="ar-SA" smtClean="0"/>
              <a:t>مثال‌های واقعی </a:t>
            </a:r>
            <a:br>
              <a:rPr lang="ar-SA" smtClean="0"/>
            </a:br>
            <a:r>
              <a:rPr lang="ar-SA" smtClean="0"/>
              <a:t>شخصی کوشید دو عموی خود را که مدتها تماس خانواده ،با آنها قطع شده بود بیابد.با وجودی که مدتها جستجو نمود هرگز آنان را پیدا نکرد.لیکن در این جستجو متوجه ی استعداد خود،دریافتن افراد گمشده ،گردید و از خود پرسید : چگونه می توانم این استعداد را بکار برم؟ </a:t>
            </a:r>
            <a:br>
              <a:rPr lang="ar-SA" smtClean="0"/>
            </a:br>
            <a:r>
              <a:rPr lang="ar-SA" smtClean="0"/>
              <a:t/>
            </a:r>
            <a:br>
              <a:rPr lang="ar-SA" smtClean="0"/>
            </a:br>
            <a:r>
              <a:rPr lang="ar-SA" smtClean="0"/>
              <a:t>این سئوال منجر به ایده ی تاسیس موسسه "یافتن افراد گمشده " گردید و پس از مدتی </a:t>
            </a:r>
            <a:r>
              <a:rPr lang="fa-IR" smtClean="0"/>
              <a:t>شصت و پنج هزار</a:t>
            </a:r>
            <a:r>
              <a:rPr lang="ar-SA" smtClean="0"/>
              <a:t>زن برای یافتن شوهرانشان از وی استمداد خواسته و بران این کار حق الزحمه پرداخت کردند.</a:t>
            </a:r>
            <a:r>
              <a:rPr lang="en-US" smtClean="0"/>
              <a:t> </a:t>
            </a:r>
          </a:p>
        </p:txBody>
      </p:sp>
      <p:pic>
        <p:nvPicPr>
          <p:cNvPr id="3072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p:txBody>
          <a:bodyPr/>
          <a:lstStyle/>
          <a:p>
            <a:pPr eaLnBrk="1" hangingPunct="1"/>
            <a:r>
              <a:rPr lang="ar-SA" sz="2800" smtClean="0"/>
              <a:t>تمرین سئوالات کاربردهای دیگر: </a:t>
            </a:r>
            <a:endParaRPr lang="en-US" sz="2800" smtClean="0"/>
          </a:p>
          <a:p>
            <a:pPr eaLnBrk="1" hangingPunct="1"/>
            <a:r>
              <a:rPr lang="ar-SA" sz="2800" smtClean="0"/>
              <a:t/>
            </a:r>
            <a:br>
              <a:rPr lang="ar-SA" sz="2800" smtClean="0"/>
            </a:br>
            <a:r>
              <a:rPr lang="ar-SA" sz="2800" smtClean="0"/>
              <a:t>کاربردهای دیگر پوست پسته احتمالا چه می تواند باشد؟</a:t>
            </a:r>
            <a:br>
              <a:rPr lang="ar-SA" sz="2800" smtClean="0"/>
            </a:br>
            <a:r>
              <a:rPr lang="ar-SA" sz="2800" smtClean="0"/>
              <a:t>کاربردهای دیگر اضافات ناخن انسان چه می تواند باشد ؟ </a:t>
            </a:r>
            <a:br>
              <a:rPr lang="ar-SA" sz="2800" smtClean="0"/>
            </a:br>
            <a:r>
              <a:rPr lang="ar-SA" sz="2800" smtClean="0"/>
              <a:t>از افراد تنبل و ت</a:t>
            </a:r>
            <a:r>
              <a:rPr lang="fa-IR" sz="2800" smtClean="0"/>
              <a:t>ن</a:t>
            </a:r>
            <a:r>
              <a:rPr lang="ar-SA" sz="2800" smtClean="0"/>
              <a:t> پرور در چه شرایطی یا مشاغلی می توان استفاده کرد که حتی از افراد معمولی و زرنگ نیز کارایی ،اثر بخشی و بهره وری بیشتری داشته باشند؟ </a:t>
            </a:r>
            <a:r>
              <a:rPr lang="en-US" sz="2800" smtClean="0"/>
              <a:t/>
            </a:r>
            <a:br>
              <a:rPr lang="en-US" sz="2800" smtClean="0"/>
            </a:br>
            <a:endParaRPr lang="en-US" sz="2800" smtClean="0"/>
          </a:p>
        </p:txBody>
      </p:sp>
      <p:pic>
        <p:nvPicPr>
          <p:cNvPr id="31747"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1" name="Picture 3" descr="fr-side-newton"/>
          <p:cNvPicPr>
            <a:picLocks noChangeAspect="1" noChangeArrowheads="1"/>
          </p:cNvPicPr>
          <p:nvPr/>
        </p:nvPicPr>
        <p:blipFill>
          <a:blip r:embed="rId3" cstate="print"/>
          <a:srcRect/>
          <a:stretch>
            <a:fillRect/>
          </a:stretch>
        </p:blipFill>
        <p:spPr bwMode="auto">
          <a:xfrm>
            <a:off x="0" y="0"/>
            <a:ext cx="4572000" cy="6858000"/>
          </a:xfrm>
          <a:prstGeom prst="rect">
            <a:avLst/>
          </a:prstGeom>
          <a:noFill/>
          <a:ln w="9525">
            <a:noFill/>
            <a:miter lim="800000"/>
            <a:headEnd/>
            <a:tailEnd/>
          </a:ln>
        </p:spPr>
      </p:pic>
      <p:sp>
        <p:nvSpPr>
          <p:cNvPr id="145412" name="Rectangle 4"/>
          <p:cNvSpPr>
            <a:spLocks noChangeArrowheads="1"/>
          </p:cNvSpPr>
          <p:nvPr/>
        </p:nvSpPr>
        <p:spPr bwMode="auto">
          <a:xfrm>
            <a:off x="4800600" y="1447800"/>
            <a:ext cx="3657600" cy="3992563"/>
          </a:xfrm>
          <a:prstGeom prst="rect">
            <a:avLst/>
          </a:prstGeom>
          <a:noFill/>
          <a:ln w="9525">
            <a:noFill/>
            <a:miter lim="800000"/>
            <a:headEnd/>
            <a:tailEnd/>
          </a:ln>
          <a:effectLst/>
        </p:spPr>
        <p:txBody>
          <a:bodyPr/>
          <a:lstStyle/>
          <a:p>
            <a:pPr marL="342900" indent="-342900" algn="ctr">
              <a:lnSpc>
                <a:spcPct val="90000"/>
              </a:lnSpc>
              <a:spcBef>
                <a:spcPct val="20000"/>
              </a:spcBef>
              <a:defRPr/>
            </a:pPr>
            <a:r>
              <a:rPr lang="ar-SA" altLang="fa-IR" sz="3600" b="1">
                <a:cs typeface="Arial" pitchFamily="34" charset="0"/>
              </a:rPr>
              <a:t>روزانه ، هزاران سيب در اطراف ما به زمين</a:t>
            </a:r>
            <a:endParaRPr lang="fa-IR" altLang="fa-IR" sz="3600" b="1">
              <a:cs typeface="Arial" pitchFamily="34" charset="0"/>
            </a:endParaRPr>
          </a:p>
          <a:p>
            <a:pPr marL="342900" indent="-342900" algn="ctr">
              <a:lnSpc>
                <a:spcPct val="90000"/>
              </a:lnSpc>
              <a:spcBef>
                <a:spcPct val="20000"/>
              </a:spcBef>
              <a:defRPr/>
            </a:pPr>
            <a:r>
              <a:rPr lang="ar-SA" altLang="fa-IR" sz="3600" b="1">
                <a:cs typeface="Arial" pitchFamily="34" charset="0"/>
              </a:rPr>
              <a:t> مي افتند ولي چيزي كه وجود ندارد، ديدگاه </a:t>
            </a:r>
            <a:r>
              <a:rPr lang="ar-SA" altLang="fa-IR" sz="3600" b="1">
                <a:effectLst>
                  <a:outerShdw blurRad="38100" dist="38100" dir="2700000" algn="tl">
                    <a:srgbClr val="C0C0C0"/>
                  </a:outerShdw>
                </a:effectLst>
                <a:cs typeface="Arial" pitchFamily="34" charset="0"/>
              </a:rPr>
              <a:t>نيوتني</a:t>
            </a:r>
            <a:r>
              <a:rPr lang="ar-SA" altLang="fa-IR" sz="3600" b="1">
                <a:cs typeface="Arial" pitchFamily="34" charset="0"/>
              </a:rPr>
              <a:t> است!</a:t>
            </a:r>
            <a:br>
              <a:rPr lang="ar-SA" altLang="fa-IR" sz="3600" b="1">
                <a:cs typeface="Arial" pitchFamily="34" charset="0"/>
              </a:rPr>
            </a:br>
            <a:endParaRPr lang="en-US" sz="3600" b="1">
              <a:cs typeface="Arial" pitchFamily="34" charset="0"/>
            </a:endParaRPr>
          </a:p>
        </p:txBody>
      </p:sp>
      <p:sp>
        <p:nvSpPr>
          <p:cNvPr id="5124" name="Rectangle 5"/>
          <p:cNvSpPr>
            <a:spLocks noChangeArrowheads="1"/>
          </p:cNvSpPr>
          <p:nvPr/>
        </p:nvSpPr>
        <p:spPr bwMode="auto">
          <a:xfrm>
            <a:off x="914400" y="5181600"/>
            <a:ext cx="8229600" cy="1143000"/>
          </a:xfrm>
          <a:prstGeom prst="rect">
            <a:avLst/>
          </a:prstGeom>
          <a:noFill/>
          <a:ln w="9525">
            <a:noFill/>
            <a:miter lim="800000"/>
            <a:headEnd/>
            <a:tailEnd/>
          </a:ln>
        </p:spPr>
        <p:txBody>
          <a:bodyPr anchor="ctr"/>
          <a:lstStyle/>
          <a:p>
            <a:pPr algn="ctr"/>
            <a:endParaRPr lang="fa-IR" sz="6000">
              <a:solidFill>
                <a:srgbClr val="FFFF00"/>
              </a:solidFill>
            </a:endParaRPr>
          </a:p>
        </p:txBody>
      </p:sp>
      <p:pic>
        <p:nvPicPr>
          <p:cNvPr id="5125" name="Picture 7"/>
          <p:cNvPicPr>
            <a:picLocks noChangeAspect="1" noChangeArrowheads="1"/>
          </p:cNvPicPr>
          <p:nvPr/>
        </p:nvPicPr>
        <p:blipFill>
          <a:blip r:embed="rId4"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45411"/>
                                        </p:tgtEl>
                                        <p:attrNameLst>
                                          <p:attrName>style.visibility</p:attrName>
                                        </p:attrNameLst>
                                      </p:cBhvr>
                                      <p:to>
                                        <p:strVal val="visible"/>
                                      </p:to>
                                    </p:set>
                                    <p:anim calcmode="lin" valueType="num">
                                      <p:cBhvr>
                                        <p:cTn id="7" dur="2000" fill="hold"/>
                                        <p:tgtEl>
                                          <p:spTgt spid="145411"/>
                                        </p:tgtEl>
                                        <p:attrNameLst>
                                          <p:attrName>ppt_w</p:attrName>
                                        </p:attrNameLst>
                                      </p:cBhvr>
                                      <p:tavLst>
                                        <p:tav tm="0">
                                          <p:val>
                                            <p:fltVal val="0"/>
                                          </p:val>
                                        </p:tav>
                                        <p:tav tm="100000">
                                          <p:val>
                                            <p:strVal val="#ppt_w"/>
                                          </p:val>
                                        </p:tav>
                                      </p:tavLst>
                                    </p:anim>
                                    <p:anim calcmode="lin" valueType="num">
                                      <p:cBhvr>
                                        <p:cTn id="8" dur="2000" fill="hold"/>
                                        <p:tgtEl>
                                          <p:spTgt spid="145411"/>
                                        </p:tgtEl>
                                        <p:attrNameLst>
                                          <p:attrName>ppt_h</p:attrName>
                                        </p:attrNameLst>
                                      </p:cBhvr>
                                      <p:tavLst>
                                        <p:tav tm="0">
                                          <p:val>
                                            <p:fltVal val="0"/>
                                          </p:val>
                                        </p:tav>
                                        <p:tav tm="100000">
                                          <p:val>
                                            <p:strVal val="#ppt_h"/>
                                          </p:val>
                                        </p:tav>
                                      </p:tavLst>
                                    </p:anim>
                                    <p:anim calcmode="lin" valueType="num">
                                      <p:cBhvr>
                                        <p:cTn id="9" dur="2000" fill="hold"/>
                                        <p:tgtEl>
                                          <p:spTgt spid="145411"/>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454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45412"/>
                                        </p:tgtEl>
                                        <p:attrNameLst>
                                          <p:attrName>style.visibility</p:attrName>
                                        </p:attrNameLst>
                                      </p:cBhvr>
                                      <p:to>
                                        <p:strVal val="visible"/>
                                      </p:to>
                                    </p:set>
                                    <p:anim calcmode="lin" valueType="num">
                                      <p:cBhvr>
                                        <p:cTn id="15" dur="1000" fill="hold"/>
                                        <p:tgtEl>
                                          <p:spTgt spid="145412"/>
                                        </p:tgtEl>
                                        <p:attrNameLst>
                                          <p:attrName>ppt_w</p:attrName>
                                        </p:attrNameLst>
                                      </p:cBhvr>
                                      <p:tavLst>
                                        <p:tav tm="0">
                                          <p:val>
                                            <p:strVal val="#ppt_w*0.70"/>
                                          </p:val>
                                        </p:tav>
                                        <p:tav tm="100000">
                                          <p:val>
                                            <p:strVal val="#ppt_w"/>
                                          </p:val>
                                        </p:tav>
                                      </p:tavLst>
                                    </p:anim>
                                    <p:anim calcmode="lin" valueType="num">
                                      <p:cBhvr>
                                        <p:cTn id="16" dur="1000" fill="hold"/>
                                        <p:tgtEl>
                                          <p:spTgt spid="145412"/>
                                        </p:tgtEl>
                                        <p:attrNameLst>
                                          <p:attrName>ppt_h</p:attrName>
                                        </p:attrNameLst>
                                      </p:cBhvr>
                                      <p:tavLst>
                                        <p:tav tm="0">
                                          <p:val>
                                            <p:strVal val="#ppt_h"/>
                                          </p:val>
                                        </p:tav>
                                        <p:tav tm="100000">
                                          <p:val>
                                            <p:strVal val="#ppt_h"/>
                                          </p:val>
                                        </p:tav>
                                      </p:tavLst>
                                    </p:anim>
                                    <p:animEffect transition="in" filter="fade">
                                      <p:cBhvr>
                                        <p:cTn id="17" dur="1000"/>
                                        <p:tgtEl>
                                          <p:spTgt spid="14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Nature_Wallpapers-008"/>
          <p:cNvPicPr>
            <a:picLocks noChangeAspect="1" noChangeArrowheads="1"/>
          </p:cNvPicPr>
          <p:nvPr/>
        </p:nvPicPr>
        <p:blipFill>
          <a:blip r:embed="rId2" cstate="print">
            <a:lum bright="-8000"/>
          </a:blip>
          <a:srcRect/>
          <a:stretch>
            <a:fillRect/>
          </a:stretch>
        </p:blipFill>
        <p:spPr bwMode="auto">
          <a:xfrm>
            <a:off x="0" y="0"/>
            <a:ext cx="9297988" cy="6858000"/>
          </a:xfrm>
          <a:prstGeom prst="rect">
            <a:avLst/>
          </a:prstGeom>
          <a:noFill/>
          <a:ln w="9525">
            <a:noFill/>
            <a:miter lim="800000"/>
            <a:headEnd/>
            <a:tailEnd/>
          </a:ln>
        </p:spPr>
      </p:pic>
      <p:sp>
        <p:nvSpPr>
          <p:cNvPr id="91141" name="Text Box 5"/>
          <p:cNvSpPr txBox="1">
            <a:spLocks noChangeArrowheads="1"/>
          </p:cNvSpPr>
          <p:nvPr/>
        </p:nvSpPr>
        <p:spPr bwMode="auto">
          <a:xfrm>
            <a:off x="2840038" y="549275"/>
            <a:ext cx="3892550" cy="1098550"/>
          </a:xfrm>
          <a:prstGeom prst="rect">
            <a:avLst/>
          </a:prstGeom>
          <a:noFill/>
          <a:ln w="9525">
            <a:noFill/>
            <a:miter lim="800000"/>
            <a:headEnd/>
            <a:tailEnd/>
          </a:ln>
          <a:effectLst/>
        </p:spPr>
        <p:txBody>
          <a:bodyPr>
            <a:spAutoFit/>
          </a:bodyPr>
          <a:lstStyle/>
          <a:p>
            <a:pPr>
              <a:defRPr/>
            </a:pPr>
            <a:r>
              <a:rPr lang="en-US" sz="6600" b="1">
                <a:solidFill>
                  <a:srgbClr val="FF0000"/>
                </a:solidFill>
                <a:effectLst>
                  <a:outerShdw blurRad="38100" dist="38100" dir="2700000" algn="tl">
                    <a:srgbClr val="C0C0C0"/>
                  </a:outerShdw>
                </a:effectLst>
                <a:cs typeface="Arial" pitchFamily="34" charset="0"/>
              </a:rPr>
              <a:t>Eliminate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decel="50000" fill="hold">
                                          <p:stCondLst>
                                            <p:cond delay="0"/>
                                          </p:stCondLst>
                                        </p:cTn>
                                        <p:tgtEl>
                                          <p:spTgt spid="9113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113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1138"/>
                                        </p:tgtEl>
                                        <p:attrNameLst>
                                          <p:attrName>ppt_w</p:attrName>
                                        </p:attrNameLst>
                                      </p:cBhvr>
                                      <p:tavLst>
                                        <p:tav tm="0">
                                          <p:val>
                                            <p:strVal val="#ppt_w*.05"/>
                                          </p:val>
                                        </p:tav>
                                        <p:tav tm="100000">
                                          <p:val>
                                            <p:strVal val="#ppt_w"/>
                                          </p:val>
                                        </p:tav>
                                      </p:tavLst>
                                    </p:anim>
                                    <p:anim calcmode="lin" valueType="num">
                                      <p:cBhvr>
                                        <p:cTn id="10" dur="1000" fill="hold"/>
                                        <p:tgtEl>
                                          <p:spTgt spid="9113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113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113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113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113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91141"/>
                                        </p:tgtEl>
                                        <p:attrNameLst>
                                          <p:attrName>style.visibility</p:attrName>
                                        </p:attrNameLst>
                                      </p:cBhvr>
                                      <p:to>
                                        <p:strVal val="visible"/>
                                      </p:to>
                                    </p:set>
                                    <p:animEffect transition="in" filter="diamond(in)">
                                      <p:cBhvr>
                                        <p:cTn id="19" dur="2000"/>
                                        <p:tgtEl>
                                          <p:spTgt spid="9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533400" y="762000"/>
            <a:ext cx="7467600" cy="4873625"/>
          </a:xfrm>
        </p:spPr>
        <p:txBody>
          <a:bodyPr/>
          <a:lstStyle/>
          <a:p>
            <a:pPr eaLnBrk="1" hangingPunct="1"/>
            <a:r>
              <a:rPr lang="fa-IR" smtClean="0"/>
              <a:t>((</a:t>
            </a:r>
            <a:r>
              <a:rPr lang="ar-SA" smtClean="0"/>
              <a:t>ساده کردن))</a:t>
            </a:r>
            <a:endParaRPr lang="en-US" smtClean="0"/>
          </a:p>
          <a:p>
            <a:pPr eaLnBrk="1" hangingPunct="1"/>
            <a:endParaRPr lang="fa-IR" smtClean="0"/>
          </a:p>
          <a:p>
            <a:pPr eaLnBrk="1" hangingPunct="1"/>
            <a:r>
              <a:rPr lang="ar-SA" smtClean="0"/>
              <a:t>قسمتی </a:t>
            </a:r>
            <a:r>
              <a:rPr lang="fa-IR" smtClean="0"/>
              <a:t>ض</a:t>
            </a:r>
            <a:r>
              <a:rPr lang="ar-SA" smtClean="0"/>
              <a:t>ایع است وتقریبا درتمام موارد به معنی تدبیر کردن چیزهایی است که باید حذف شود. ساده کردن درطراحی امر خوبی است اما درتولید از اهمیت بسیار بالایی برخورداراست.</a:t>
            </a:r>
            <a:r>
              <a:rPr lang="en-US" smtClean="0"/>
              <a:t> </a:t>
            </a:r>
          </a:p>
        </p:txBody>
      </p:sp>
      <p:pic>
        <p:nvPicPr>
          <p:cNvPr id="3379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152400"/>
            <a:ext cx="7467600" cy="4873625"/>
          </a:xfrm>
        </p:spPr>
        <p:txBody>
          <a:bodyPr/>
          <a:lstStyle/>
          <a:p>
            <a:pPr eaLnBrk="1" hangingPunct="1">
              <a:lnSpc>
                <a:spcPct val="130000"/>
              </a:lnSpc>
            </a:pPr>
            <a:r>
              <a:rPr lang="ar-SA" sz="2400" smtClean="0"/>
              <a:t>سؤالهای نمونه </a:t>
            </a:r>
            <a:br>
              <a:rPr lang="ar-SA" sz="2400" smtClean="0"/>
            </a:br>
            <a:r>
              <a:rPr lang="ar-SA" sz="2400" smtClean="0"/>
              <a:t>- چه مطلبی رامی توان نا گفته گذاشت؟ ( دردیپلماسی چنین سکوتی طلایی است) </a:t>
            </a:r>
            <a:br>
              <a:rPr lang="ar-SA" sz="2400" smtClean="0"/>
            </a:br>
            <a:r>
              <a:rPr lang="ar-SA" sz="2400" smtClean="0"/>
              <a:t>- آیا می توان این را سریعتر انجام داد؟(‌ زمان را کاهش داد؟)</a:t>
            </a:r>
            <a:br>
              <a:rPr lang="ar-SA" sz="2400" smtClean="0"/>
            </a:br>
            <a:r>
              <a:rPr lang="ar-SA" sz="2400" smtClean="0"/>
              <a:t>- مینیاتور چطوراست؟</a:t>
            </a:r>
            <a:br>
              <a:rPr lang="ar-SA" sz="2400" smtClean="0"/>
            </a:br>
            <a:r>
              <a:rPr lang="ar-SA" sz="2400" smtClean="0"/>
              <a:t>- چگونه می توان آنرا متراکم ، فشرده وجمع وجورترکنیم؟</a:t>
            </a:r>
            <a:br>
              <a:rPr lang="ar-SA" sz="2400" smtClean="0"/>
            </a:br>
            <a:r>
              <a:rPr lang="ar-SA" sz="2400" smtClean="0"/>
              <a:t>- چه می شود اگر کوچکترشود؟</a:t>
            </a:r>
            <a:r>
              <a:rPr lang="en-US" sz="2400" smtClean="0"/>
              <a:t> </a:t>
            </a:r>
            <a:r>
              <a:rPr lang="fa-IR" sz="2400" smtClean="0"/>
              <a:t>چیزی را می توان از چیزی حذف کرد؟</a:t>
            </a:r>
          </a:p>
          <a:p>
            <a:pPr lvl="1" eaLnBrk="1" hangingPunct="1">
              <a:lnSpc>
                <a:spcPct val="130000"/>
              </a:lnSpc>
            </a:pPr>
            <a:r>
              <a:rPr lang="fa-IR" sz="2400" smtClean="0"/>
              <a:t>کوتاه کردن فرآیندهای اداری</a:t>
            </a:r>
          </a:p>
          <a:p>
            <a:pPr lvl="1" eaLnBrk="1" hangingPunct="1">
              <a:lnSpc>
                <a:spcPct val="130000"/>
              </a:lnSpc>
            </a:pPr>
            <a:r>
              <a:rPr lang="fa-IR" sz="2400" smtClean="0"/>
              <a:t>کم کردن وزن موتور</a:t>
            </a:r>
          </a:p>
          <a:p>
            <a:pPr lvl="1" eaLnBrk="1" hangingPunct="1">
              <a:lnSpc>
                <a:spcPct val="130000"/>
              </a:lnSpc>
            </a:pPr>
            <a:r>
              <a:rPr lang="fa-IR" sz="2400" smtClean="0"/>
              <a:t>حذف سیم از هنذزفری موبایل</a:t>
            </a:r>
          </a:p>
          <a:p>
            <a:pPr lvl="1" eaLnBrk="1" hangingPunct="1">
              <a:lnSpc>
                <a:spcPct val="130000"/>
              </a:lnSpc>
            </a:pPr>
            <a:r>
              <a:rPr lang="fa-IR" sz="2400" smtClean="0"/>
              <a:t>حذف مقررات دست و پاگیر سازمانی</a:t>
            </a:r>
          </a:p>
          <a:p>
            <a:pPr lvl="1" eaLnBrk="1" hangingPunct="1">
              <a:lnSpc>
                <a:spcPct val="130000"/>
              </a:lnSpc>
            </a:pPr>
            <a:endParaRPr lang="en-US" sz="2400" smtClean="0"/>
          </a:p>
        </p:txBody>
      </p:sp>
      <p:pic>
        <p:nvPicPr>
          <p:cNvPr id="34819"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990600" y="533400"/>
            <a:ext cx="7467600" cy="4873625"/>
          </a:xfrm>
        </p:spPr>
        <p:txBody>
          <a:bodyPr/>
          <a:lstStyle/>
          <a:p>
            <a:pPr eaLnBrk="1" hangingPunct="1"/>
            <a:r>
              <a:rPr lang="ar-SA" smtClean="0"/>
              <a:t>مثالهای واقعی </a:t>
            </a:r>
            <a:br>
              <a:rPr lang="ar-SA" smtClean="0"/>
            </a:br>
            <a:endParaRPr lang="en-US" smtClean="0"/>
          </a:p>
          <a:p>
            <a:pPr eaLnBrk="1" hangingPunct="1"/>
            <a:r>
              <a:rPr lang="ar-SA" smtClean="0"/>
              <a:t>- ساعتهای جیبی وساعتهای مچی کوچک.</a:t>
            </a:r>
            <a:br>
              <a:rPr lang="ar-SA" smtClean="0"/>
            </a:br>
            <a:r>
              <a:rPr lang="ar-SA" smtClean="0"/>
              <a:t>- چترهای تاشو که درکیف جای می گیرند.</a:t>
            </a:r>
            <a:br>
              <a:rPr lang="ar-SA" smtClean="0"/>
            </a:br>
            <a:r>
              <a:rPr lang="ar-SA" smtClean="0"/>
              <a:t>- امواج صوتی ونوری با طول موج کوتاه تر.</a:t>
            </a:r>
            <a:br>
              <a:rPr lang="ar-SA" smtClean="0"/>
            </a:br>
            <a:r>
              <a:rPr lang="ar-SA" smtClean="0"/>
              <a:t>- موتورهای انژکتوری جهت سبکتر کردن موتورهای دیزلی به وجود آمد</a:t>
            </a:r>
            <a:r>
              <a:rPr lang="en-US" smtClean="0"/>
              <a:t> </a:t>
            </a:r>
          </a:p>
        </p:txBody>
      </p:sp>
      <p:pic>
        <p:nvPicPr>
          <p:cNvPr id="3584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Nature_Wallpapers-008"/>
          <p:cNvPicPr>
            <a:picLocks noChangeAspect="1" noChangeArrowheads="1"/>
          </p:cNvPicPr>
          <p:nvPr/>
        </p:nvPicPr>
        <p:blipFill>
          <a:blip r:embed="rId2" cstate="print">
            <a:lum bright="-8000"/>
          </a:blip>
          <a:srcRect/>
          <a:stretch>
            <a:fillRect/>
          </a:stretch>
        </p:blipFill>
        <p:spPr bwMode="auto">
          <a:xfrm>
            <a:off x="0" y="0"/>
            <a:ext cx="9144000" cy="6858000"/>
          </a:xfrm>
          <a:prstGeom prst="rect">
            <a:avLst/>
          </a:prstGeom>
          <a:noFill/>
          <a:ln w="9525">
            <a:noFill/>
            <a:miter lim="800000"/>
            <a:headEnd/>
            <a:tailEnd/>
          </a:ln>
        </p:spPr>
      </p:pic>
      <p:sp>
        <p:nvSpPr>
          <p:cNvPr id="92166" name="Text Box 6"/>
          <p:cNvSpPr txBox="1">
            <a:spLocks noChangeArrowheads="1"/>
          </p:cNvSpPr>
          <p:nvPr/>
        </p:nvSpPr>
        <p:spPr bwMode="auto">
          <a:xfrm>
            <a:off x="1908175" y="909638"/>
            <a:ext cx="5307013" cy="1016000"/>
          </a:xfrm>
          <a:prstGeom prst="rect">
            <a:avLst/>
          </a:prstGeom>
          <a:noFill/>
          <a:ln w="9525">
            <a:noFill/>
            <a:miter lim="800000"/>
            <a:headEnd/>
            <a:tailEnd/>
          </a:ln>
        </p:spPr>
        <p:txBody>
          <a:bodyPr wrap="none">
            <a:spAutoFit/>
          </a:bodyPr>
          <a:lstStyle/>
          <a:p>
            <a:pPr algn="l" rtl="0"/>
            <a:r>
              <a:rPr lang="en-US" sz="6000" b="1">
                <a:solidFill>
                  <a:srgbClr val="FF0000"/>
                </a:solidFill>
              </a:rPr>
              <a:t>Rearrangment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p:cTn id="7" dur="500" decel="50000" fill="hold">
                                          <p:stCondLst>
                                            <p:cond delay="0"/>
                                          </p:stCondLst>
                                        </p:cTn>
                                        <p:tgtEl>
                                          <p:spTgt spid="9216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16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162"/>
                                        </p:tgtEl>
                                        <p:attrNameLst>
                                          <p:attrName>ppt_w</p:attrName>
                                        </p:attrNameLst>
                                      </p:cBhvr>
                                      <p:tavLst>
                                        <p:tav tm="0">
                                          <p:val>
                                            <p:strVal val="#ppt_w*.05"/>
                                          </p:val>
                                        </p:tav>
                                        <p:tav tm="100000">
                                          <p:val>
                                            <p:strVal val="#ppt_w"/>
                                          </p:val>
                                        </p:tav>
                                      </p:tavLst>
                                    </p:anim>
                                    <p:anim calcmode="lin" valueType="num">
                                      <p:cBhvr>
                                        <p:cTn id="10" dur="1000" fill="hold"/>
                                        <p:tgtEl>
                                          <p:spTgt spid="9216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16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16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16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162"/>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grpId="0" nodeType="clickEffect">
                                  <p:stCondLst>
                                    <p:cond delay="0"/>
                                  </p:stCondLst>
                                  <p:iterate type="lt">
                                    <p:tmPct val="10000"/>
                                  </p:iterate>
                                  <p:childTnLst>
                                    <p:set>
                                      <p:cBhvr>
                                        <p:cTn id="18" dur="1" fill="hold">
                                          <p:stCondLst>
                                            <p:cond delay="0"/>
                                          </p:stCondLst>
                                        </p:cTn>
                                        <p:tgtEl>
                                          <p:spTgt spid="92166"/>
                                        </p:tgtEl>
                                        <p:attrNameLst>
                                          <p:attrName>style.visibility</p:attrName>
                                        </p:attrNameLst>
                                      </p:cBhvr>
                                      <p:to>
                                        <p:strVal val="visible"/>
                                      </p:to>
                                    </p:set>
                                    <p:anim calcmode="lin" valueType="num">
                                      <p:cBhvr>
                                        <p:cTn id="19" dur="1000" fill="hold"/>
                                        <p:tgtEl>
                                          <p:spTgt spid="9216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92166"/>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92166"/>
                                        </p:tgtEl>
                                        <p:attrNameLst>
                                          <p:attrName>ppt_y</p:attrName>
                                        </p:attrNameLst>
                                      </p:cBhvr>
                                      <p:tavLst>
                                        <p:tav tm="0">
                                          <p:val>
                                            <p:strVal val="#ppt_y"/>
                                          </p:val>
                                        </p:tav>
                                        <p:tav tm="100000">
                                          <p:val>
                                            <p:strVal val="#ppt_y"/>
                                          </p:val>
                                        </p:tav>
                                      </p:tavLst>
                                    </p:anim>
                                    <p:animEffect transition="in" filter="fade">
                                      <p:cBhvr>
                                        <p:cTn id="22" dur="10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pPr eaLnBrk="1" hangingPunct="1"/>
            <a:r>
              <a:rPr lang="en-US" sz="4000" smtClean="0"/>
              <a:t>Rearrangement (Reversing)</a:t>
            </a:r>
            <a:r>
              <a:rPr lang="fa-IR" sz="4000" smtClean="0"/>
              <a:t> – بازآرایی و معکوس سازی</a:t>
            </a:r>
            <a:endParaRPr lang="en-US" sz="4000" smtClean="0"/>
          </a:p>
        </p:txBody>
      </p:sp>
      <p:sp>
        <p:nvSpPr>
          <p:cNvPr id="3" name="Content Placeholder 2"/>
          <p:cNvSpPr>
            <a:spLocks noGrp="1"/>
          </p:cNvSpPr>
          <p:nvPr>
            <p:ph sz="quarter" idx="4294967295"/>
          </p:nvPr>
        </p:nvSpPr>
        <p:spPr/>
        <p:txBody>
          <a:bodyPr>
            <a:normAutofit fontScale="92500" lnSpcReduction="20000"/>
          </a:bodyPr>
          <a:lstStyle/>
          <a:p>
            <a:pPr eaLnBrk="1" hangingPunct="1">
              <a:lnSpc>
                <a:spcPct val="130000"/>
              </a:lnSpc>
              <a:defRPr/>
            </a:pPr>
            <a:r>
              <a:rPr lang="fa-IR" sz="2500" smtClean="0"/>
              <a:t>اگر چیزی را معکوس کنیم یا ترتیب آن را تغییر دهیم چه می شود؟</a:t>
            </a:r>
          </a:p>
          <a:p>
            <a:pPr lvl="1" eaLnBrk="1" hangingPunct="1">
              <a:lnSpc>
                <a:spcPct val="130000"/>
              </a:lnSpc>
              <a:defRPr/>
            </a:pPr>
            <a:r>
              <a:rPr lang="fa-IR" sz="2200" smtClean="0"/>
              <a:t>جنس فروخته شده پس گرفته می شود.</a:t>
            </a:r>
          </a:p>
          <a:p>
            <a:pPr lvl="1" eaLnBrk="1" hangingPunct="1">
              <a:lnSpc>
                <a:spcPct val="130000"/>
              </a:lnSpc>
              <a:defRPr/>
            </a:pPr>
            <a:r>
              <a:rPr lang="fa-IR" sz="2200" smtClean="0"/>
              <a:t>مراجعه پزشک به بیمار</a:t>
            </a:r>
          </a:p>
          <a:p>
            <a:pPr lvl="1" eaLnBrk="1" hangingPunct="1">
              <a:lnSpc>
                <a:spcPct val="130000"/>
              </a:lnSpc>
              <a:defRPr/>
            </a:pPr>
            <a:r>
              <a:rPr lang="fa-IR" sz="2200" smtClean="0"/>
              <a:t>معکوس کردن محل سوراخ سوزن خیاطی و اختراع چرخ خیاطی توسط آقای </a:t>
            </a:r>
            <a:r>
              <a:rPr lang="en-US" sz="2200" smtClean="0"/>
              <a:t>Howe</a:t>
            </a:r>
            <a:endParaRPr lang="fa-IR" sz="2200" smtClean="0"/>
          </a:p>
          <a:p>
            <a:pPr lvl="1" eaLnBrk="1" hangingPunct="1">
              <a:lnSpc>
                <a:spcPct val="130000"/>
              </a:lnSpc>
              <a:defRPr/>
            </a:pPr>
            <a:r>
              <a:rPr lang="fa-IR" sz="2200" smtClean="0"/>
              <a:t>طراحی اتومبیل با موتور در پشت</a:t>
            </a:r>
          </a:p>
          <a:p>
            <a:pPr lvl="1" eaLnBrk="1" hangingPunct="1">
              <a:lnSpc>
                <a:spcPct val="130000"/>
              </a:lnSpc>
              <a:defRPr/>
            </a:pPr>
            <a:r>
              <a:rPr lang="fa-IR" sz="2200" smtClean="0"/>
              <a:t>تغییر ساعات استراحت در شرکت</a:t>
            </a:r>
          </a:p>
          <a:p>
            <a:pPr lvl="1" eaLnBrk="1" hangingPunct="1">
              <a:lnSpc>
                <a:spcPct val="130000"/>
              </a:lnSpc>
              <a:defRPr/>
            </a:pPr>
            <a:r>
              <a:rPr lang="fa-IR" sz="2200" smtClean="0"/>
              <a:t>تغییر ترتیب مونتاژ قطعات</a:t>
            </a:r>
          </a:p>
          <a:p>
            <a:pPr lvl="1" eaLnBrk="1" hangingPunct="1">
              <a:lnSpc>
                <a:spcPct val="130000"/>
              </a:lnSpc>
              <a:defRPr/>
            </a:pPr>
            <a:r>
              <a:rPr lang="fa-IR" sz="2200" smtClean="0"/>
              <a:t>تغییر آرایش محیط کار برای افزایش کارایی</a:t>
            </a:r>
            <a:endParaRPr lang="en-US" sz="2200" smtClean="0"/>
          </a:p>
        </p:txBody>
      </p:sp>
      <p:pic>
        <p:nvPicPr>
          <p:cNvPr id="37892"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09600" y="685800"/>
            <a:ext cx="7467600" cy="4873625"/>
          </a:xfrm>
        </p:spPr>
        <p:txBody>
          <a:bodyPr/>
          <a:lstStyle/>
          <a:p>
            <a:pPr eaLnBrk="1" hangingPunct="1"/>
            <a:r>
              <a:rPr lang="ar-SA" smtClean="0"/>
              <a:t>مثالهای واقعی </a:t>
            </a:r>
            <a:br>
              <a:rPr lang="ar-SA" smtClean="0"/>
            </a:br>
            <a:endParaRPr lang="en-US" smtClean="0"/>
          </a:p>
          <a:p>
            <a:pPr eaLnBrk="1" hangingPunct="1"/>
            <a:r>
              <a:rPr lang="ar-SA" smtClean="0"/>
              <a:t>- طراحی اتویبیلهای موتور پشت. </a:t>
            </a:r>
            <a:br>
              <a:rPr lang="ar-SA" smtClean="0"/>
            </a:br>
            <a:r>
              <a:rPr lang="ar-SA" smtClean="0"/>
              <a:t>- انتخاب زمان مناسب برای پخش آگهی های تجاری ازتلویزیون.</a:t>
            </a:r>
            <a:br>
              <a:rPr lang="ar-SA" smtClean="0"/>
            </a:br>
            <a:r>
              <a:rPr lang="ar-SA" smtClean="0"/>
              <a:t>- تغییر ساعات شروع وخاتمه کارادارات به منظور کنترل ترافیک.</a:t>
            </a:r>
            <a:r>
              <a:rPr lang="en-US" smtClean="0"/>
              <a:t> </a:t>
            </a:r>
          </a:p>
        </p:txBody>
      </p:sp>
      <p:pic>
        <p:nvPicPr>
          <p:cNvPr id="38915"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fa-IR" smtClean="0"/>
          </a:p>
        </p:txBody>
      </p:sp>
      <p:sp>
        <p:nvSpPr>
          <p:cNvPr id="39939" name="Rectangle 3"/>
          <p:cNvSpPr>
            <a:spLocks noGrp="1" noChangeArrowheads="1"/>
          </p:cNvSpPr>
          <p:nvPr>
            <p:ph type="body" idx="1"/>
          </p:nvPr>
        </p:nvSpPr>
        <p:spPr/>
        <p:txBody>
          <a:bodyPr/>
          <a:lstStyle/>
          <a:p>
            <a:pPr eaLnBrk="1" hangingPunct="1"/>
            <a:r>
              <a:rPr lang="fa-IR" smtClean="0"/>
              <a:t>منابع:</a:t>
            </a:r>
          </a:p>
          <a:p>
            <a:pPr eaLnBrk="1" hangingPunct="1"/>
            <a:r>
              <a:rPr lang="fa-IR" smtClean="0"/>
              <a:t>کتاب تکنیک خلاقیت جلیل صمد آقایی</a:t>
            </a:r>
          </a:p>
          <a:p>
            <a:pPr eaLnBrk="1" hangingPunct="1"/>
            <a:r>
              <a:rPr lang="fa-IR" smtClean="0"/>
              <a:t>کتاب کارافرینی .سید محمد سلجوقی</a:t>
            </a:r>
          </a:p>
          <a:p>
            <a:pPr eaLnBrk="1" hangingPunct="1"/>
            <a:r>
              <a:rPr lang="fa-IR" smtClean="0"/>
              <a:t>کتاب کارآفرینی جامع.سید جلال میرمیران</a:t>
            </a:r>
          </a:p>
          <a:p>
            <a:pPr eaLnBrk="1" hangingPunct="1"/>
            <a:r>
              <a:rPr lang="en-US" smtClean="0"/>
              <a:t>www.tafda.ir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ctrTitle" idx="4294967295"/>
          </p:nvPr>
        </p:nvSpPr>
        <p:spPr>
          <a:xfrm>
            <a:off x="152400" y="-1828800"/>
            <a:ext cx="8001000" cy="7543800"/>
          </a:xfrm>
        </p:spPr>
        <p:txBody>
          <a:bodyPr/>
          <a:lstStyle/>
          <a:p>
            <a:pPr algn="r" eaLnBrk="1" hangingPunct="1">
              <a:defRPr/>
            </a:pPr>
            <a:r>
              <a:rPr lang="ar-SA" sz="2400" smtClean="0">
                <a:effectLst>
                  <a:outerShdw blurRad="38100" dist="38100" dir="2700000" algn="tl">
                    <a:srgbClr val="C0C0C0"/>
                  </a:outerShdw>
                </a:effectLst>
              </a:rPr>
              <a:t>تکنیک اسکمپر (</a:t>
            </a:r>
            <a:r>
              <a:rPr lang="en-US" sz="2400" smtClean="0">
                <a:effectLst>
                  <a:outerShdw blurRad="38100" dist="38100" dir="2700000" algn="tl">
                    <a:srgbClr val="C0C0C0"/>
                  </a:outerShdw>
                </a:effectLst>
              </a:rPr>
              <a:t>scamper</a:t>
            </a:r>
            <a:r>
              <a:rPr lang="ar-SA" sz="2400" smtClean="0">
                <a:effectLst>
                  <a:outerShdw blurRad="38100" dist="38100" dir="2700000" algn="tl">
                    <a:srgbClr val="C0C0C0"/>
                  </a:outerShdw>
                </a:effectLst>
              </a:rPr>
              <a:t> ) یا سئوالات ایده برانگیز </a:t>
            </a:r>
            <a:r>
              <a:rPr lang="en-US" sz="2400" smtClean="0">
                <a:effectLst>
                  <a:outerShdw blurRad="38100" dist="38100" dir="2700000" algn="tl">
                    <a:srgbClr val="C0C0C0"/>
                  </a:outerShdw>
                </a:effectLst>
                <a:hlinkClick r:id="rId2" tooltip="چاپ"/>
              </a:rPr>
              <a:t> </a:t>
            </a:r>
            <a:r>
              <a:rPr lang="en-US" sz="2400" smtClean="0">
                <a:effectLst>
                  <a:outerShdw blurRad="38100" dist="38100" dir="2700000" algn="tl">
                    <a:srgbClr val="C0C0C0"/>
                  </a:outerShdw>
                </a:effectLst>
              </a:rPr>
              <a:t/>
            </a:r>
            <a:br>
              <a:rPr lang="en-US" sz="2400" smtClean="0">
                <a:effectLst>
                  <a:outerShdw blurRad="38100" dist="38100" dir="2700000" algn="tl">
                    <a:srgbClr val="C0C0C0"/>
                  </a:outerShdw>
                </a:effectLst>
              </a:rPr>
            </a:br>
            <a:r>
              <a:rPr lang="en-US" sz="2400" smtClean="0">
                <a:effectLst>
                  <a:outerShdw blurRad="38100" dist="38100" dir="2700000" algn="tl">
                    <a:srgbClr val="C0C0C0"/>
                  </a:outerShdw>
                </a:effectLst>
                <a:hlinkClick r:id="rId3" tooltip="ارسال به دوست"/>
              </a:rPr>
              <a:t> </a:t>
            </a:r>
            <a:r>
              <a:rPr lang="en-US" sz="2400" smtClean="0">
                <a:effectLst>
                  <a:outerShdw blurRad="38100" dist="38100" dir="2700000" algn="tl">
                    <a:srgbClr val="C0C0C0"/>
                  </a:outerShdw>
                </a:effectLst>
              </a:rPr>
              <a:t/>
            </a:r>
            <a:br>
              <a:rPr lang="en-US" sz="2400" smtClean="0">
                <a:effectLst>
                  <a:outerShdw blurRad="38100" dist="38100" dir="2700000" algn="tl">
                    <a:srgbClr val="C0C0C0"/>
                  </a:outerShdw>
                </a:effectLst>
              </a:rPr>
            </a:br>
            <a:r>
              <a:rPr lang="ar-SA" sz="2400" smtClean="0">
                <a:effectLst>
                  <a:outerShdw blurRad="38100" dist="38100" dir="2700000" algn="tl">
                    <a:srgbClr val="C0C0C0"/>
                  </a:outerShdw>
                </a:effectLst>
              </a:rPr>
              <a:t> </a:t>
            </a:r>
            <a:r>
              <a:rPr lang="en-US" sz="2400" smtClean="0">
                <a:effectLst>
                  <a:outerShdw blurRad="38100" dist="38100" dir="2700000" algn="tl">
                    <a:srgbClr val="C0C0C0"/>
                  </a:outerShdw>
                </a:effectLst>
              </a:rPr>
              <a:t/>
            </a:r>
            <a:br>
              <a:rPr lang="en-US" sz="2400" smtClean="0">
                <a:effectLst>
                  <a:outerShdw blurRad="38100" dist="38100" dir="2700000" algn="tl">
                    <a:srgbClr val="C0C0C0"/>
                  </a:outerShdw>
                </a:effectLst>
              </a:rPr>
            </a:br>
            <a:r>
              <a:rPr lang="ar-SA" sz="2400" smtClean="0">
                <a:effectLst>
                  <a:outerShdw blurRad="38100" dist="38100" dir="2700000" algn="tl">
                    <a:srgbClr val="C0C0C0"/>
                  </a:outerShdw>
                </a:effectLst>
              </a:rPr>
              <a:t>این تکنیک به نام سئوالات ایده برانگیز ویا صورت تطبیقی (</a:t>
            </a:r>
            <a:r>
              <a:rPr lang="en-US" sz="2400" smtClean="0">
                <a:effectLst>
                  <a:outerShdw blurRad="38100" dist="38100" dir="2700000" algn="tl">
                    <a:srgbClr val="C0C0C0"/>
                  </a:outerShdw>
                </a:effectLst>
              </a:rPr>
              <a:t>shecklist</a:t>
            </a:r>
            <a:r>
              <a:rPr lang="ar-SA" sz="2400" smtClean="0">
                <a:effectLst>
                  <a:outerShdw blurRad="38100" dist="38100" dir="2700000" algn="tl">
                    <a:srgbClr val="C0C0C0"/>
                  </a:outerShdw>
                </a:effectLst>
              </a:rPr>
              <a:t> ) نیز معروف است.کلمه ی اسکمپر از حروف اول هفت کلمه تشکیل شده است .هر یک از آنها نشانه ی یک جهت و سمت و سوی فکری است که شامل یک سری سئوالات تیپ می باشد.</a:t>
            </a:r>
            <a:r>
              <a:rPr lang="en-US" sz="2400" smtClean="0">
                <a:effectLst>
                  <a:outerShdw blurRad="38100" dist="38100" dir="2700000" algn="tl">
                    <a:srgbClr val="C0C0C0"/>
                  </a:outerShdw>
                </a:effectLst>
              </a:rPr>
              <a:t/>
            </a:r>
            <a:br>
              <a:rPr lang="en-US" sz="2400" smtClean="0">
                <a:effectLst>
                  <a:outerShdw blurRad="38100" dist="38100" dir="2700000" algn="tl">
                    <a:srgbClr val="C0C0C0"/>
                  </a:outerShdw>
                </a:effectLst>
              </a:rPr>
            </a:br>
            <a:r>
              <a:rPr lang="ar-SA" sz="2400" smtClean="0">
                <a:effectLst>
                  <a:outerShdw blurRad="38100" dist="38100" dir="2700000" algn="tl">
                    <a:srgbClr val="C0C0C0"/>
                  </a:outerShdw>
                </a:effectLst>
              </a:rPr>
              <a:t>این تکنیک که کاربرد اصیلش بر پایه ایده یابی فردی طراحی شده است ،می تواند به نحو بسیار اثر بخشی برای گروه ها نیز مفید باشد.به عنوان مثال می توان از آن ،قبل از جلسات یورش فکری استفاده کرد.هدف اصلی این تکنیک تحریک قدرت تصور است تا آنرا در جهات و ابعاد مختلف و ضروری به حرکت در آورد .این تحریک بوسیله یک سری سئوالات تیپ و ایده برانگیز صورت می گیرد که شخص در رابطه با مسئله مورد نظرش از خود سئوال می کند و نهایتا با افزایش ایده ها ،کیفیت ایده ها تضمین و ارتقا می یابد.</a:t>
            </a:r>
            <a:endParaRPr lang="en-US" sz="2400" smtClean="0">
              <a:effectLst>
                <a:outerShdw blurRad="38100" dist="38100" dir="2700000" algn="tl">
                  <a:srgbClr val="C0C0C0"/>
                </a:outerShdw>
              </a:effectLst>
            </a:endParaRPr>
          </a:p>
        </p:txBody>
      </p:sp>
      <p:pic>
        <p:nvPicPr>
          <p:cNvPr id="6147" name="Picture 4"/>
          <p:cNvPicPr>
            <a:picLocks noChangeAspect="1" noChangeArrowheads="1"/>
          </p:cNvPicPr>
          <p:nvPr/>
        </p:nvPicPr>
        <p:blipFill>
          <a:blip r:embed="rId4"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Nature_Wallpapers-008"/>
          <p:cNvPicPr>
            <a:picLocks noChangeAspect="1" noChangeArrowheads="1"/>
          </p:cNvPicPr>
          <p:nvPr/>
        </p:nvPicPr>
        <p:blipFill>
          <a:blip r:embed="rId2" cstate="print">
            <a:lum bright="-8000"/>
          </a:blip>
          <a:srcRect/>
          <a:stretch>
            <a:fillRect/>
          </a:stretch>
        </p:blipFill>
        <p:spPr bwMode="auto">
          <a:xfrm>
            <a:off x="0" y="0"/>
            <a:ext cx="9144000" cy="6858000"/>
          </a:xfrm>
          <a:prstGeom prst="rect">
            <a:avLst/>
          </a:prstGeom>
          <a:noFill/>
          <a:ln w="9525">
            <a:noFill/>
            <a:miter lim="800000"/>
            <a:headEnd/>
            <a:tailEnd/>
          </a:ln>
        </p:spPr>
      </p:pic>
      <p:sp>
        <p:nvSpPr>
          <p:cNvPr id="84996" name="Rectangle 4"/>
          <p:cNvSpPr>
            <a:spLocks noGrp="1" noChangeArrowheads="1"/>
          </p:cNvSpPr>
          <p:nvPr>
            <p:ph type="title"/>
          </p:nvPr>
        </p:nvSpPr>
        <p:spPr>
          <a:xfrm>
            <a:off x="4495800" y="5486400"/>
            <a:ext cx="6313488" cy="1143000"/>
          </a:xfrm>
        </p:spPr>
        <p:txBody>
          <a:bodyPr/>
          <a:lstStyle/>
          <a:p>
            <a:pPr algn="l" eaLnBrk="1" hangingPunct="1"/>
            <a:r>
              <a:rPr lang="en-US" sz="4000" b="1" smtClean="0">
                <a:solidFill>
                  <a:schemeClr val="bg1"/>
                </a:solidFill>
                <a:cs typeface="2  Homa" pitchFamily="2" charset="-78"/>
              </a:rPr>
              <a:t/>
            </a:r>
            <a:br>
              <a:rPr lang="en-US" sz="4000" b="1" smtClean="0">
                <a:solidFill>
                  <a:schemeClr val="bg1"/>
                </a:solidFill>
                <a:cs typeface="2  Homa" pitchFamily="2" charset="-78"/>
              </a:rPr>
            </a:br>
            <a:r>
              <a:rPr lang="en-US" sz="4800" b="1" smtClean="0">
                <a:solidFill>
                  <a:srgbClr val="FF0000"/>
                </a:solidFill>
                <a:cs typeface="2  Homa" pitchFamily="2" charset="-78"/>
              </a:rPr>
              <a:t>S</a:t>
            </a:r>
            <a:r>
              <a:rPr lang="en-US" sz="4000" b="1" smtClean="0">
                <a:solidFill>
                  <a:schemeClr val="bg1"/>
                </a:solidFill>
                <a:cs typeface="2  Homa" pitchFamily="2" charset="-78"/>
              </a:rPr>
              <a:t>ubstitute</a:t>
            </a:r>
            <a:br>
              <a:rPr lang="en-US" sz="4000" b="1" smtClean="0">
                <a:solidFill>
                  <a:schemeClr val="bg1"/>
                </a:solidFill>
                <a:cs typeface="2  Homa" pitchFamily="2" charset="-78"/>
              </a:rPr>
            </a:br>
            <a:r>
              <a:rPr lang="en-US" sz="4800" b="1" smtClean="0">
                <a:solidFill>
                  <a:srgbClr val="FF0000"/>
                </a:solidFill>
                <a:cs typeface="2  Homa" pitchFamily="2" charset="-78"/>
              </a:rPr>
              <a:t>C</a:t>
            </a:r>
            <a:r>
              <a:rPr lang="en-US" sz="4000" b="1" smtClean="0">
                <a:solidFill>
                  <a:schemeClr val="bg1"/>
                </a:solidFill>
                <a:cs typeface="2  Homa" pitchFamily="2" charset="-78"/>
              </a:rPr>
              <a:t>ombine</a:t>
            </a:r>
            <a:br>
              <a:rPr lang="en-US" sz="4000" b="1" smtClean="0">
                <a:solidFill>
                  <a:schemeClr val="bg1"/>
                </a:solidFill>
                <a:cs typeface="2  Homa" pitchFamily="2" charset="-78"/>
              </a:rPr>
            </a:br>
            <a:r>
              <a:rPr lang="en-US" sz="4800" b="1" smtClean="0">
                <a:solidFill>
                  <a:srgbClr val="FF0000"/>
                </a:solidFill>
                <a:cs typeface="2  Homa" pitchFamily="2" charset="-78"/>
              </a:rPr>
              <a:t>A</a:t>
            </a:r>
            <a:r>
              <a:rPr lang="en-US" sz="4000" b="1" smtClean="0">
                <a:solidFill>
                  <a:schemeClr val="bg1"/>
                </a:solidFill>
                <a:cs typeface="2  Homa" pitchFamily="2" charset="-78"/>
              </a:rPr>
              <a:t>dapt(adopt)</a:t>
            </a:r>
            <a:br>
              <a:rPr lang="en-US" sz="4000" b="1" smtClean="0">
                <a:solidFill>
                  <a:schemeClr val="bg1"/>
                </a:solidFill>
                <a:cs typeface="2  Homa" pitchFamily="2" charset="-78"/>
              </a:rPr>
            </a:br>
            <a:r>
              <a:rPr lang="en-US" sz="4800" b="1" smtClean="0">
                <a:solidFill>
                  <a:srgbClr val="FF0000"/>
                </a:solidFill>
                <a:cs typeface="2  Homa" pitchFamily="2" charset="-78"/>
              </a:rPr>
              <a:t>M</a:t>
            </a:r>
            <a:r>
              <a:rPr lang="en-US" sz="4000" b="1" smtClean="0">
                <a:solidFill>
                  <a:schemeClr val="bg1"/>
                </a:solidFill>
                <a:cs typeface="2  Homa" pitchFamily="2" charset="-78"/>
              </a:rPr>
              <a:t>odify(magnify)</a:t>
            </a:r>
            <a:br>
              <a:rPr lang="en-US" sz="4000" b="1" smtClean="0">
                <a:solidFill>
                  <a:schemeClr val="bg1"/>
                </a:solidFill>
                <a:cs typeface="2  Homa" pitchFamily="2" charset="-78"/>
              </a:rPr>
            </a:br>
            <a:r>
              <a:rPr lang="en-US" sz="4800" b="1" smtClean="0">
                <a:solidFill>
                  <a:srgbClr val="FF0000"/>
                </a:solidFill>
                <a:cs typeface="2  Homa" pitchFamily="2" charset="-78"/>
              </a:rPr>
              <a:t>P</a:t>
            </a:r>
            <a:r>
              <a:rPr lang="en-US" sz="4000" b="1" smtClean="0">
                <a:solidFill>
                  <a:schemeClr val="bg1"/>
                </a:solidFill>
                <a:cs typeface="2  Homa" pitchFamily="2" charset="-78"/>
              </a:rPr>
              <a:t>ut to other uses</a:t>
            </a:r>
            <a:br>
              <a:rPr lang="en-US" sz="4000" b="1" smtClean="0">
                <a:solidFill>
                  <a:schemeClr val="bg1"/>
                </a:solidFill>
                <a:cs typeface="2  Homa" pitchFamily="2" charset="-78"/>
              </a:rPr>
            </a:br>
            <a:r>
              <a:rPr lang="en-US" sz="4800" b="1" smtClean="0">
                <a:solidFill>
                  <a:srgbClr val="FF0000"/>
                </a:solidFill>
                <a:cs typeface="2  Homa" pitchFamily="2" charset="-78"/>
              </a:rPr>
              <a:t>E</a:t>
            </a:r>
            <a:r>
              <a:rPr lang="en-US" sz="4000" b="1" smtClean="0">
                <a:solidFill>
                  <a:schemeClr val="bg1"/>
                </a:solidFill>
                <a:cs typeface="2  Homa" pitchFamily="2" charset="-78"/>
              </a:rPr>
              <a:t>liminate</a:t>
            </a:r>
            <a:br>
              <a:rPr lang="en-US" sz="4000" b="1" smtClean="0">
                <a:solidFill>
                  <a:schemeClr val="bg1"/>
                </a:solidFill>
                <a:cs typeface="2  Homa" pitchFamily="2" charset="-78"/>
              </a:rPr>
            </a:br>
            <a:r>
              <a:rPr lang="en-US" sz="4800" b="1" smtClean="0">
                <a:solidFill>
                  <a:srgbClr val="FF0000"/>
                </a:solidFill>
                <a:cs typeface="2  Homa" pitchFamily="2" charset="-78"/>
              </a:rPr>
              <a:t>R</a:t>
            </a:r>
            <a:r>
              <a:rPr lang="en-US" sz="4000" b="1" smtClean="0">
                <a:solidFill>
                  <a:schemeClr val="bg1"/>
                </a:solidFill>
                <a:cs typeface="2  Homa" pitchFamily="2" charset="-78"/>
              </a:rPr>
              <a:t>earrangment</a:t>
            </a:r>
          </a:p>
        </p:txBody>
      </p:sp>
      <p:sp>
        <p:nvSpPr>
          <p:cNvPr id="84997" name="Text Box 5"/>
          <p:cNvSpPr txBox="1">
            <a:spLocks noChangeArrowheads="1"/>
          </p:cNvSpPr>
          <p:nvPr/>
        </p:nvSpPr>
        <p:spPr bwMode="auto">
          <a:xfrm>
            <a:off x="304800" y="0"/>
            <a:ext cx="8280400" cy="1311275"/>
          </a:xfrm>
          <a:prstGeom prst="rect">
            <a:avLst/>
          </a:prstGeom>
          <a:noFill/>
          <a:ln w="9525">
            <a:noFill/>
            <a:miter lim="800000"/>
            <a:headEnd/>
            <a:tailEnd/>
          </a:ln>
        </p:spPr>
        <p:txBody>
          <a:bodyPr>
            <a:spAutoFit/>
          </a:bodyPr>
          <a:lstStyle/>
          <a:p>
            <a:r>
              <a:rPr lang="ar-SA" sz="5400" b="1">
                <a:solidFill>
                  <a:srgbClr val="FF0000"/>
                </a:solidFill>
                <a:latin typeface="Arial" charset="0"/>
                <a:cs typeface="B Homa" pitchFamily="2" charset="-78"/>
              </a:rPr>
              <a:t>تکنیک اسکمپر</a:t>
            </a:r>
            <a:r>
              <a:rPr lang="ar-SA" sz="8000" b="1">
                <a:solidFill>
                  <a:srgbClr val="FF0000"/>
                </a:solidFill>
                <a:cs typeface="B Homa" pitchFamily="2" charset="-78"/>
              </a:rPr>
              <a:t> </a:t>
            </a:r>
            <a:r>
              <a:rPr lang="fa-IR" sz="8000" b="1">
                <a:solidFill>
                  <a:srgbClr val="FF0000"/>
                </a:solidFill>
                <a:cs typeface="B Homa" pitchFamily="2" charset="-78"/>
              </a:rPr>
              <a:t>   </a:t>
            </a:r>
            <a:r>
              <a:rPr lang="en-US" sz="4400" b="1">
                <a:solidFill>
                  <a:srgbClr val="FF0000"/>
                </a:solidFill>
                <a:cs typeface="B Homa" pitchFamily="2" charset="-78"/>
              </a:rPr>
              <a:t>SCAMPER</a:t>
            </a:r>
          </a:p>
        </p:txBody>
      </p:sp>
      <p:pic>
        <p:nvPicPr>
          <p:cNvPr id="84998" name="Picture 6" descr="DMSTC036"/>
          <p:cNvPicPr>
            <a:picLocks noChangeAspect="1" noChangeArrowheads="1"/>
          </p:cNvPicPr>
          <p:nvPr/>
        </p:nvPicPr>
        <p:blipFill>
          <a:blip r:embed="rId3" cstate="print"/>
          <a:srcRect/>
          <a:stretch>
            <a:fillRect/>
          </a:stretch>
        </p:blipFill>
        <p:spPr bwMode="auto">
          <a:xfrm>
            <a:off x="395288" y="765175"/>
            <a:ext cx="3384550" cy="53276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decel="50000" fill="hold">
                                          <p:stCondLst>
                                            <p:cond delay="0"/>
                                          </p:stCondLst>
                                        </p:cTn>
                                        <p:tgtEl>
                                          <p:spTgt spid="8499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499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4994"/>
                                        </p:tgtEl>
                                        <p:attrNameLst>
                                          <p:attrName>ppt_w</p:attrName>
                                        </p:attrNameLst>
                                      </p:cBhvr>
                                      <p:tavLst>
                                        <p:tav tm="0">
                                          <p:val>
                                            <p:strVal val="#ppt_w*.05"/>
                                          </p:val>
                                        </p:tav>
                                        <p:tav tm="100000">
                                          <p:val>
                                            <p:strVal val="#ppt_w"/>
                                          </p:val>
                                        </p:tav>
                                      </p:tavLst>
                                    </p:anim>
                                    <p:anim calcmode="lin" valueType="num">
                                      <p:cBhvr>
                                        <p:cTn id="10" dur="1000" fill="hold"/>
                                        <p:tgtEl>
                                          <p:spTgt spid="8499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499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499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499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4994"/>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nodeType="clickEffect">
                                  <p:stCondLst>
                                    <p:cond delay="0"/>
                                  </p:stCondLst>
                                  <p:childTnLst>
                                    <p:set>
                                      <p:cBhvr>
                                        <p:cTn id="18" dur="1" fill="hold">
                                          <p:stCondLst>
                                            <p:cond delay="0"/>
                                          </p:stCondLst>
                                        </p:cTn>
                                        <p:tgtEl>
                                          <p:spTgt spid="84998"/>
                                        </p:tgtEl>
                                        <p:attrNameLst>
                                          <p:attrName>style.visibility</p:attrName>
                                        </p:attrNameLst>
                                      </p:cBhvr>
                                      <p:to>
                                        <p:strVal val="visible"/>
                                      </p:to>
                                    </p:set>
                                    <p:anim calcmode="lin" valueType="num">
                                      <p:cBhvr>
                                        <p:cTn id="19" dur="2000" fill="hold"/>
                                        <p:tgtEl>
                                          <p:spTgt spid="8499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2000" fill="hold"/>
                                        <p:tgtEl>
                                          <p:spTgt spid="84998"/>
                                        </p:tgtEl>
                                        <p:attrNameLst>
                                          <p:attrName>ppt_x</p:attrName>
                                        </p:attrNameLst>
                                      </p:cBhvr>
                                      <p:tavLst>
                                        <p:tav tm="0">
                                          <p:val>
                                            <p:fltVal val="-1"/>
                                          </p:val>
                                        </p:tav>
                                        <p:tav tm="50000">
                                          <p:val>
                                            <p:fltVal val="0.95"/>
                                          </p:val>
                                        </p:tav>
                                        <p:tav tm="100000">
                                          <p:val>
                                            <p:strVal val="#ppt_x"/>
                                          </p:val>
                                        </p:tav>
                                      </p:tavLst>
                                    </p:anim>
                                    <p:anim calcmode="lin" valueType="num">
                                      <p:cBhvr>
                                        <p:cTn id="21" dur="2000" fill="hold"/>
                                        <p:tgtEl>
                                          <p:spTgt spid="84998"/>
                                        </p:tgtEl>
                                        <p:attrNameLst>
                                          <p:attrName>ppt_y</p:attrName>
                                        </p:attrNameLst>
                                      </p:cBhvr>
                                      <p:tavLst>
                                        <p:tav tm="0">
                                          <p:val>
                                            <p:strVal val="#ppt_y"/>
                                          </p:val>
                                        </p:tav>
                                        <p:tav tm="100000">
                                          <p:val>
                                            <p:strVal val="#ppt_y"/>
                                          </p:val>
                                        </p:tav>
                                      </p:tavLst>
                                    </p:anim>
                                    <p:animEffect transition="in" filter="fade">
                                      <p:cBhvr>
                                        <p:cTn id="22" dur="2000"/>
                                        <p:tgtEl>
                                          <p:spTgt spid="8499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4997"/>
                                        </p:tgtEl>
                                        <p:attrNameLst>
                                          <p:attrName>style.visibility</p:attrName>
                                        </p:attrNameLst>
                                      </p:cBhvr>
                                      <p:to>
                                        <p:strVal val="visible"/>
                                      </p:to>
                                    </p:set>
                                    <p:animEffect transition="in" filter="box(in)">
                                      <p:cBhvr>
                                        <p:cTn id="27" dur="500"/>
                                        <p:tgtEl>
                                          <p:spTgt spid="8499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4996"/>
                                        </p:tgtEl>
                                        <p:attrNameLst>
                                          <p:attrName>style.visibility</p:attrName>
                                        </p:attrNameLst>
                                      </p:cBhvr>
                                      <p:to>
                                        <p:strVal val="visible"/>
                                      </p:to>
                                    </p:set>
                                    <p:animEffect transition="in" filter="blinds(horizontal)">
                                      <p:cBhvr>
                                        <p:cTn id="32" dur="10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P spid="849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title"/>
          </p:nvPr>
        </p:nvSpPr>
        <p:spPr>
          <a:xfrm>
            <a:off x="152400" y="-685800"/>
            <a:ext cx="8686800" cy="4953000"/>
          </a:xfrm>
        </p:spPr>
        <p:txBody>
          <a:bodyPr/>
          <a:lstStyle/>
          <a:p>
            <a:pPr eaLnBrk="1" hangingPunct="1">
              <a:defRPr/>
            </a:pPr>
            <a:r>
              <a:rPr lang="en-US" sz="3200" b="1" smtClean="0">
                <a:solidFill>
                  <a:srgbClr val="FFFF00"/>
                </a:solidFill>
                <a:cs typeface="2  Homa" pitchFamily="2" charset="-78"/>
              </a:rPr>
              <a:t/>
            </a:r>
            <a:br>
              <a:rPr lang="en-US" sz="3200" b="1" smtClean="0">
                <a:solidFill>
                  <a:srgbClr val="FFFF00"/>
                </a:solidFill>
                <a:cs typeface="2  Homa" pitchFamily="2" charset="-78"/>
              </a:rPr>
            </a:br>
            <a:r>
              <a:rPr lang="fa-IR" sz="3200" b="1" smtClean="0">
                <a:solidFill>
                  <a:schemeClr val="bg1"/>
                </a:solidFill>
              </a:rPr>
              <a:t/>
            </a:r>
            <a:br>
              <a:rPr lang="fa-IR" sz="3200" b="1" smtClean="0">
                <a:solidFill>
                  <a:schemeClr val="bg1"/>
                </a:solidFill>
              </a:rPr>
            </a:br>
            <a:r>
              <a:rPr lang="ar-SA" sz="3200" b="1" smtClean="0"/>
              <a:t>جایگزینی (</a:t>
            </a:r>
            <a:r>
              <a:rPr lang="en-US" sz="3200" b="1" smtClean="0"/>
              <a:t>substitute</a:t>
            </a:r>
            <a:r>
              <a:rPr lang="ar-SA" sz="3200" b="1" smtClean="0"/>
              <a:t> ) :</a:t>
            </a:r>
            <a:br>
              <a:rPr lang="ar-SA" sz="3200" b="1" smtClean="0"/>
            </a:br>
            <a:r>
              <a:rPr lang="fa-IR" sz="3200" b="1" smtClean="0"/>
              <a:t/>
            </a:r>
            <a:br>
              <a:rPr lang="fa-IR" sz="3200" b="1" smtClean="0"/>
            </a:br>
            <a:r>
              <a:rPr lang="ar-SA" sz="3200" b="1" smtClean="0"/>
              <a:t>برای یافتن ایده های بیشتر می توان از خود سئوالهایی از این نوع کرد "چه چیزی را می توانیم جانشین این کنیم؟و یا (بجای این چه چیز دیگر...؟) جستجو برای جایگزینها یک روش سعی و خطاست که همه ما می توانیم در زندگی روزمره ی خود آن را بکار بریم</a:t>
            </a:r>
            <a:r>
              <a:rPr lang="ar-SA" sz="3200" smtClean="0"/>
              <a:t> </a:t>
            </a:r>
            <a:r>
              <a:rPr lang="fa-IR" sz="3200" smtClean="0"/>
              <a:t/>
            </a:r>
            <a:br>
              <a:rPr lang="fa-IR" sz="3200" smtClean="0"/>
            </a:br>
            <a:endParaRPr lang="en-US" sz="3200" b="1" smtClean="0">
              <a:solidFill>
                <a:srgbClr val="FF3300"/>
              </a:solidFill>
              <a:effectLst>
                <a:outerShdw blurRad="38100" dist="38100" dir="2700000" algn="tl">
                  <a:srgbClr val="C0C0C0"/>
                </a:outerShdw>
              </a:effectLst>
            </a:endParaRPr>
          </a:p>
        </p:txBody>
      </p:sp>
      <p:pic>
        <p:nvPicPr>
          <p:cNvPr id="8195" name="Picture 8"/>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diamond(in)">
                                      <p:cBhvr>
                                        <p:cTn id="7" dur="20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762000" y="762000"/>
            <a:ext cx="7467600" cy="5334000"/>
          </a:xfrm>
        </p:spPr>
        <p:txBody>
          <a:bodyPr/>
          <a:lstStyle/>
          <a:p>
            <a:pPr eaLnBrk="1" hangingPunct="1">
              <a:lnSpc>
                <a:spcPct val="90000"/>
              </a:lnSpc>
              <a:buFontTx/>
              <a:buNone/>
            </a:pPr>
            <a:r>
              <a:rPr lang="fa-IR" smtClean="0"/>
              <a:t>                </a:t>
            </a:r>
            <a:r>
              <a:rPr lang="ar-SA" smtClean="0"/>
              <a:t>سئوالهای نمونه</a:t>
            </a:r>
            <a:endParaRPr lang="fa-IR" smtClean="0"/>
          </a:p>
          <a:p>
            <a:pPr eaLnBrk="1" hangingPunct="1">
              <a:lnSpc>
                <a:spcPct val="90000"/>
              </a:lnSpc>
              <a:buFontTx/>
              <a:buNone/>
            </a:pPr>
            <a:r>
              <a:rPr lang="ar-SA" smtClean="0"/>
              <a:t> </a:t>
            </a:r>
            <a:br>
              <a:rPr lang="ar-SA" smtClean="0"/>
            </a:br>
            <a:r>
              <a:rPr lang="ar-SA" smtClean="0"/>
              <a:t>ـ چه مواردی را می توانیم بجای موارد فعلی بکار بریم؟</a:t>
            </a:r>
            <a:br>
              <a:rPr lang="ar-SA" smtClean="0"/>
            </a:br>
            <a:r>
              <a:rPr lang="ar-SA" smtClean="0"/>
              <a:t>ـ از چه فرآیند دیگری می توانیم استفاده کنیم؟</a:t>
            </a:r>
            <a:br>
              <a:rPr lang="ar-SA" smtClean="0"/>
            </a:br>
            <a:r>
              <a:rPr lang="fa-IR" smtClean="0"/>
              <a:t>    </a:t>
            </a:r>
            <a:r>
              <a:rPr lang="ar-SA" smtClean="0"/>
              <a:t>ـ چه نیروی محرک دیگری بهتر کار می کند؟</a:t>
            </a:r>
            <a:br>
              <a:rPr lang="ar-SA" smtClean="0"/>
            </a:br>
            <a:r>
              <a:rPr lang="ar-SA" smtClean="0"/>
              <a:t>ـ بجای تبلیغ در تلویزیون از چه روش دیگری می توانیم تبلیغ کنیم؟</a:t>
            </a:r>
            <a:br>
              <a:rPr lang="ar-SA" smtClean="0"/>
            </a:br>
            <a:r>
              <a:rPr lang="fa-IR" smtClean="0"/>
              <a:t>           </a:t>
            </a:r>
            <a:r>
              <a:rPr lang="ar-SA" smtClean="0"/>
              <a:t>بجای او چه کسی را ...؟</a:t>
            </a:r>
            <a:r>
              <a:rPr lang="en-US" smtClean="0"/>
              <a:t/>
            </a:r>
            <a:br>
              <a:rPr lang="en-US" smtClean="0"/>
            </a:br>
            <a:r>
              <a:rPr lang="en-US" smtClean="0"/>
              <a:t/>
            </a:r>
            <a:br>
              <a:rPr lang="en-US" smtClean="0"/>
            </a:br>
            <a:endParaRPr lang="en-US" smtClean="0"/>
          </a:p>
        </p:txBody>
      </p:sp>
      <p:pic>
        <p:nvPicPr>
          <p:cNvPr id="9219"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066800" y="609600"/>
            <a:ext cx="7467600" cy="4873625"/>
          </a:xfrm>
        </p:spPr>
        <p:txBody>
          <a:bodyPr/>
          <a:lstStyle/>
          <a:p>
            <a:pPr eaLnBrk="1" hangingPunct="1"/>
            <a:r>
              <a:rPr lang="fa-IR" smtClean="0"/>
              <a:t>        </a:t>
            </a:r>
            <a:r>
              <a:rPr lang="ar-SA" smtClean="0"/>
              <a:t>مثالهای واقعی </a:t>
            </a:r>
            <a:r>
              <a:rPr lang="fa-IR" smtClean="0"/>
              <a:t>                                               </a:t>
            </a:r>
            <a:r>
              <a:rPr lang="ar-SA" smtClean="0"/>
              <a:t>ـ ارشمیدس برای تشخیص میزان ناخالصی تاج زرین ، آن را در آب فرو برد و حجم آنرا بدست آورد و با ضرب کردن حجم در وزن مخصوص طلا و مقایسه ی آن با وزن طلای خالص متوجه ناخالصی تاج و میزان آن گردید.</a:t>
            </a:r>
            <a:br>
              <a:rPr lang="ar-SA" smtClean="0"/>
            </a:br>
            <a:r>
              <a:rPr lang="ar-SA" smtClean="0"/>
              <a:t>در واقع بجای اندازه گیری حجم تاج ،اندازه ی جابجایی آب را بدست آورد.</a:t>
            </a:r>
            <a:r>
              <a:rPr lang="en-US" smtClean="0"/>
              <a:t> </a:t>
            </a:r>
          </a:p>
        </p:txBody>
      </p:sp>
      <p:pic>
        <p:nvPicPr>
          <p:cNvPr id="10243"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381000"/>
            <a:ext cx="7848600" cy="5559425"/>
          </a:xfrm>
        </p:spPr>
        <p:txBody>
          <a:bodyPr/>
          <a:lstStyle/>
          <a:p>
            <a:pPr eaLnBrk="1" hangingPunct="1">
              <a:lnSpc>
                <a:spcPct val="90000"/>
              </a:lnSpc>
            </a:pPr>
            <a:r>
              <a:rPr lang="ar-SA" smtClean="0"/>
              <a:t>تمرین سئوالات جایگزینی :</a:t>
            </a:r>
            <a:br>
              <a:rPr lang="ar-SA" smtClean="0"/>
            </a:br>
            <a:r>
              <a:rPr lang="ar-SA" smtClean="0"/>
              <a:t>ـ بجای کاغذ از چه چیز دیگری می توانیم برای نوشتن استفاده کنیم؟</a:t>
            </a:r>
            <a:br>
              <a:rPr lang="ar-SA" smtClean="0"/>
            </a:br>
            <a:r>
              <a:rPr lang="ar-SA" smtClean="0"/>
              <a:t>ـ برای یافتن کلمه ی مورد نظر در لغت نامه ها بجای جا انگشتی از چه طریق یا از چه چیزی می توان استفاده کرد؟ </a:t>
            </a:r>
            <a:br>
              <a:rPr lang="ar-SA" smtClean="0"/>
            </a:br>
            <a:r>
              <a:rPr lang="ar-SA" smtClean="0"/>
              <a:t>ـ هنگام بارندگی از چه طریقی می توان مانع خیس شدن موی سرگردید (به غیر از چتر ،کلاه یا روشهای معمول دیگر) </a:t>
            </a:r>
            <a:br>
              <a:rPr lang="ar-SA" smtClean="0"/>
            </a:br>
            <a:r>
              <a:rPr lang="ar-SA" smtClean="0"/>
              <a:t>ـ چه وسیله یا چه طریقی می تواند جایگزین چراغ راهنمایی رانندگی شود تا وقت افراد پشت چراغ ق</a:t>
            </a:r>
            <a:r>
              <a:rPr lang="fa-IR" smtClean="0"/>
              <a:t>ر</a:t>
            </a:r>
            <a:r>
              <a:rPr lang="ar-SA" smtClean="0"/>
              <a:t>مز تلف نگردد؟</a:t>
            </a:r>
            <a:r>
              <a:rPr lang="en-US" smtClean="0"/>
              <a:t> </a:t>
            </a:r>
          </a:p>
        </p:txBody>
      </p:sp>
      <p:pic>
        <p:nvPicPr>
          <p:cNvPr id="11267" name="Picture 4"/>
          <p:cNvPicPr>
            <a:picLocks noChangeAspect="1" noChangeArrowheads="1"/>
          </p:cNvPicPr>
          <p:nvPr/>
        </p:nvPicPr>
        <p:blipFill>
          <a:blip r:embed="rId2" cstate="print"/>
          <a:srcRect/>
          <a:stretch>
            <a:fillRect/>
          </a:stretch>
        </p:blipFill>
        <p:spPr bwMode="auto">
          <a:xfrm>
            <a:off x="7467600" y="5667375"/>
            <a:ext cx="12954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727</TotalTime>
  <Words>295</Words>
  <Application>Microsoft Office PowerPoint</Application>
  <PresentationFormat>On-screen Show (4:3)</PresentationFormat>
  <Paragraphs>73</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Crayons</vt:lpstr>
      <vt:lpstr>هوالخلاق </vt:lpstr>
      <vt:lpstr>تکنیک اسکمپر   تهیه کننده : نوراله                                       </vt:lpstr>
      <vt:lpstr>Slide 3</vt:lpstr>
      <vt:lpstr>تکنیک اسکمپر (scamper ) یا سئوالات ایده برانگیز       این تکنیک به نام سئوالات ایده برانگیز ویا صورت تطبیقی (shecklist ) نیز معروف است.کلمه ی اسکمپر از حروف اول هفت کلمه تشکیل شده است .هر یک از آنها نشانه ی یک جهت و سمت و سوی فکری است که شامل یک سری سئوالات تیپ می باشد. این تکنیک که کاربرد اصیلش بر پایه ایده یابی فردی طراحی شده است ،می تواند به نحو بسیار اثر بخشی برای گروه ها نیز مفید باشد.به عنوان مثال می توان از آن ،قبل از جلسات یورش فکری استفاده کرد.هدف اصلی این تکنیک تحریک قدرت تصور است تا آنرا در جهات و ابعاد مختلف و ضروری به حرکت در آورد .این تحریک بوسیله یک سری سئوالات تیپ و ایده برانگیز صورت می گیرد که شخص در رابطه با مسئله مورد نظرش از خود سئوال می کند و نهایتا با افزایش ایده ها ،کیفیت ایده ها تضمین و ارتقا می یابد.</vt:lpstr>
      <vt:lpstr> Substitute Combine Adapt(adopt) Modify(magnify) Put to other uses Eliminate Rearrangment</vt:lpstr>
      <vt:lpstr>  جایگزینی (substitute ) :  برای یافتن ایده های بیشتر می توان از خود سئوالهایی از این نوع کرد "چه چیزی را می توانیم جانشین این کنیم؟و یا (بجای این چه چیز دیگر...؟) جستجو برای جایگزینها یک روش سعی و خطاست که همه ما می توانیم در زندگی روزمره ی خود آن را بکار بریم  </vt:lpstr>
      <vt:lpstr>Slide 7</vt:lpstr>
      <vt:lpstr>Slide 8</vt:lpstr>
      <vt:lpstr>Slide 9</vt:lpstr>
      <vt:lpstr>Slide 10</vt:lpstr>
      <vt:lpstr>Slide 11</vt:lpstr>
      <vt:lpstr>Slide 12</vt:lpstr>
      <vt:lpstr>Slide 13</vt:lpstr>
      <vt:lpstr>Slide 14</vt:lpstr>
      <vt:lpstr>Adapt(adopt)  </vt:lpstr>
      <vt:lpstr>Slide 16</vt:lpstr>
      <vt:lpstr>Slide 17</vt:lpstr>
      <vt:lpstr>Slide 18</vt:lpstr>
      <vt:lpstr>Slide 19</vt:lpstr>
      <vt:lpstr>Modify(magnify)   </vt:lpstr>
      <vt:lpstr>Slide 21</vt:lpstr>
      <vt:lpstr>Slide 22</vt:lpstr>
      <vt:lpstr>Slide 23</vt:lpstr>
      <vt:lpstr>Slide 24</vt:lpstr>
      <vt:lpstr>Put to other uses                                                            با محصولات خراب شده چه کنیم؟</vt:lpstr>
      <vt:lpstr>Slide 26</vt:lpstr>
      <vt:lpstr>Slide 27</vt:lpstr>
      <vt:lpstr>Slide 28</vt:lpstr>
      <vt:lpstr>Slide 29</vt:lpstr>
      <vt:lpstr>Slide 30</vt:lpstr>
      <vt:lpstr>Slide 31</vt:lpstr>
      <vt:lpstr>Slide 32</vt:lpstr>
      <vt:lpstr>Slide 33</vt:lpstr>
      <vt:lpstr>Slide 34</vt:lpstr>
      <vt:lpstr>Rearrangement (Reversing) – بازآرایی و معکوس سازی</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WhiteWizard</dc:creator>
  <cp:lastModifiedBy>Persian</cp:lastModifiedBy>
  <cp:revision>171</cp:revision>
  <dcterms:created xsi:type="dcterms:W3CDTF">2008-08-04T12:35:32Z</dcterms:created>
  <dcterms:modified xsi:type="dcterms:W3CDTF">2015-11-17T04:28:31Z</dcterms:modified>
</cp:coreProperties>
</file>